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8" r:id="rId3"/>
  </p:sldMasterIdLst>
  <p:notesMasterIdLst>
    <p:notesMasterId r:id="rId21"/>
  </p:notesMasterIdLst>
  <p:sldIdLst>
    <p:sldId id="350" r:id="rId4"/>
    <p:sldId id="349" r:id="rId5"/>
    <p:sldId id="351" r:id="rId6"/>
    <p:sldId id="284" r:id="rId7"/>
    <p:sldId id="347" r:id="rId8"/>
    <p:sldId id="348" r:id="rId9"/>
    <p:sldId id="338" r:id="rId10"/>
    <p:sldId id="333" r:id="rId11"/>
    <p:sldId id="285" r:id="rId12"/>
    <p:sldId id="286" r:id="rId13"/>
    <p:sldId id="304" r:id="rId14"/>
    <p:sldId id="287" r:id="rId15"/>
    <p:sldId id="288" r:id="rId16"/>
    <p:sldId id="342" r:id="rId17"/>
    <p:sldId id="344" r:id="rId18"/>
    <p:sldId id="329" r:id="rId19"/>
    <p:sldId id="34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3" autoAdjust="0"/>
    <p:restoredTop sz="94660"/>
  </p:normalViewPr>
  <p:slideViewPr>
    <p:cSldViewPr>
      <p:cViewPr varScale="1">
        <p:scale>
          <a:sx n="68" d="100"/>
          <a:sy n="68" d="100"/>
        </p:scale>
        <p:origin x="-4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294EE0F-086E-4C5D-9A23-A56B7BED6E3E}" type="datetimeFigureOut">
              <a:rPr lang="en-US" smtClean="0"/>
              <a:pPr/>
              <a:t>9/7/2011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DCDB35-FE52-4C84-B880-B2C2795F9280}" type="slidenum">
              <a:rPr lang="en-US" smtClean="0"/>
              <a:pPr/>
              <a:t>‹#›</a:t>
            </a:fld>
            <a:endParaRPr lang="en-US"/>
          </a:p>
        </p:txBody>
      </p:sp>
    </p:spTree>
    <p:extLst>
      <p:ext uri="{BB962C8B-B14F-4D97-AF65-F5344CB8AC3E}">
        <p14:creationId xmlns:p14="http://schemas.microsoft.com/office/powerpoint/2010/main" xmlns="" val="78745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1720F715-7DA8-4203-BDE8-77F6056662B8}" type="slidenum">
              <a:rPr lang="en-US" smtClean="0"/>
              <a:pPr>
                <a:defRPr/>
              </a:pPr>
              <a:t>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89038" y="703263"/>
            <a:ext cx="4632325" cy="3473450"/>
          </a:xfrm>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9038" y="703263"/>
            <a:ext cx="4632325" cy="3473450"/>
          </a:xfrm>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9038" y="703263"/>
            <a:ext cx="4632325" cy="3473450"/>
          </a:xfrm>
          <a:ln/>
        </p:spPr>
      </p:sp>
      <p:sp>
        <p:nvSpPr>
          <p:cNvPr id="21506" name="Notes Placeholder 2"/>
          <p:cNvSpPr>
            <a:spLocks noGrp="1"/>
          </p:cNvSpPr>
          <p:nvPr>
            <p:ph type="body" idx="1"/>
          </p:nvPr>
        </p:nvSpPr>
        <p:spPr>
          <a:noFill/>
          <a:ln/>
        </p:spPr>
        <p:txBody>
          <a:bodyPr/>
          <a:lstStyle/>
          <a:p>
            <a:endParaRPr lang="en-US" smtClean="0">
              <a:latin typeface="Arial" charset="0"/>
              <a:ea typeface="ＭＳ Ｐゴシック"/>
            </a:endParaRPr>
          </a:p>
        </p:txBody>
      </p:sp>
      <p:sp>
        <p:nvSpPr>
          <p:cNvPr id="21507" name="Slide Number Placeholder 3"/>
          <p:cNvSpPr>
            <a:spLocks noGrp="1"/>
          </p:cNvSpPr>
          <p:nvPr>
            <p:ph type="sldNum" sz="quarter" idx="5"/>
          </p:nvPr>
        </p:nvSpPr>
        <p:spPr>
          <a:noFill/>
        </p:spPr>
        <p:txBody>
          <a:bodyPr lIns="91430" tIns="45714" rIns="91430" bIns="45714"/>
          <a:lstStyle/>
          <a:p>
            <a:fld id="{7F06D50C-CC00-4038-A1F3-539002261733}" type="slidenum">
              <a:rPr lang="en-US" smtClean="0">
                <a:latin typeface="Arial" charset="0"/>
                <a:ea typeface="ＭＳ Ｐゴシック"/>
                <a:cs typeface="ＭＳ Ｐゴシック"/>
              </a:rPr>
              <a:pPr/>
              <a:t>2</a:t>
            </a:fld>
            <a:endParaRPr lang="en-US"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81100" y="696913"/>
            <a:ext cx="4648200" cy="3486150"/>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3970A9A6-14F0-42DE-A6F5-B76AE2CEA0C2}" type="slidenum">
              <a:rPr lang="en-US" smtClean="0"/>
              <a:pPr>
                <a:defRPr/>
              </a:pPr>
              <a:t>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90625" y="703263"/>
            <a:ext cx="4630738" cy="3473450"/>
          </a:xfrm>
          <a:ln/>
        </p:spPr>
      </p:sp>
      <p:sp>
        <p:nvSpPr>
          <p:cNvPr id="75779" name="Rectangle 3"/>
          <p:cNvSpPr>
            <a:spLocks noGrp="1" noChangeArrowheads="1"/>
          </p:cNvSpPr>
          <p:nvPr>
            <p:ph type="body" idx="1"/>
          </p:nvPr>
        </p:nvSpPr>
        <p:spPr>
          <a:xfrm>
            <a:off x="701675" y="4416425"/>
            <a:ext cx="5607050" cy="4183063"/>
          </a:xfrm>
          <a:noFill/>
          <a:ln/>
        </p:spPr>
        <p:txBody>
          <a:bodyPr lIns="93177" tIns="46589" rIns="93177" bIns="46589"/>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89038" y="703263"/>
            <a:ext cx="4632325" cy="3473450"/>
          </a:xfrm>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F5D33A86-71F6-46A3-8019-D0B549699997}"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4C6FBDA-59C9-4E0C-8142-5BD6C88F6739}"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9964CCD5-58B2-4386-8A2E-CD86709FF14E}"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D33A86-71F6-46A3-8019-D0B5496999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20783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FC69D2-C841-4CC4-8375-3781E54988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858283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2BB2AB-98CF-41B7-9DAE-04DF28FB1B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454160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60F5525-813A-4F15-87E2-EBD60E4064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623390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032308-706F-49C3-8FAC-AD6BEB3D73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9425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DB9C0C-3157-47C9-BC9A-4D5A6508FA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58336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6A79CCF-66C7-4329-8C8F-15CB4452BA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870774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437444-460B-47F1-8439-B5078D9B6B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54733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DBFC69D2-C841-4CC4-8375-3781E5498897}"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9E54FEB-31B4-4013-8462-B5D16C2DB9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760521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4C6FBDA-59C9-4E0C-8142-5BD6C88F67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92025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964CCD5-58B2-4386-8A2E-CD86709FF1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078835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477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10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66C0623-01DD-40B6-9807-29DEF9F1B5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957356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7C81AD-B006-4171-9AD6-9B601C1720D6}" type="datetime1">
              <a:rPr lang="en-US" smtClean="0">
                <a:solidFill>
                  <a:prstClr val="black">
                    <a:tint val="75000"/>
                  </a:prstClr>
                </a:solidFill>
              </a:rPr>
              <a:pPr/>
              <a:t>9/7/2011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67728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98CA0-691F-4B3A-91C8-ABD0AD9653E9}" type="datetime1">
              <a:rPr lang="en-US" smtClean="0">
                <a:solidFill>
                  <a:prstClr val="black">
                    <a:tint val="75000"/>
                  </a:prstClr>
                </a:solidFill>
              </a:rPr>
              <a:pPr/>
              <a:t>9/7/2011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7003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97A086-5C1C-47D9-96E0-862223BAC507}" type="datetime1">
              <a:rPr lang="en-US" smtClean="0">
                <a:solidFill>
                  <a:prstClr val="black">
                    <a:tint val="75000"/>
                  </a:prstClr>
                </a:solidFill>
              </a:rPr>
              <a:pPr/>
              <a:t>9/7/2011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86477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F72982-1E02-45C3-82F1-2936CEF8CE05}" type="datetime1">
              <a:rPr lang="en-US" smtClean="0">
                <a:solidFill>
                  <a:prstClr val="black">
                    <a:tint val="75000"/>
                  </a:prstClr>
                </a:solidFill>
              </a:rPr>
              <a:pPr/>
              <a:t>9/7/2011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66804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5969CF-658F-43D9-923B-68CB412B407F}" type="datetime1">
              <a:rPr lang="en-US" smtClean="0">
                <a:solidFill>
                  <a:prstClr val="black">
                    <a:tint val="75000"/>
                  </a:prstClr>
                </a:solidFill>
              </a:rPr>
              <a:pPr/>
              <a:t>9/7/2011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0631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4C85FD-F009-42A3-A9BF-CDDFBF939380}" type="datetime1">
              <a:rPr lang="en-US" smtClean="0">
                <a:solidFill>
                  <a:prstClr val="black">
                    <a:tint val="75000"/>
                  </a:prstClr>
                </a:solidFill>
              </a:rPr>
              <a:pPr/>
              <a:t>9/7/2011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6687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9F2BB2AB-98CF-41B7-9DAE-04DF28FB1BBC}"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15B7A-E1CB-47A7-933B-2B21F4214D88}" type="datetime1">
              <a:rPr lang="en-US" smtClean="0">
                <a:solidFill>
                  <a:prstClr val="black">
                    <a:tint val="75000"/>
                  </a:prstClr>
                </a:solidFill>
              </a:rPr>
              <a:pPr/>
              <a:t>9/7/2011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20276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EEC68-FD48-414D-8CB5-6203328C68D2}" type="datetime1">
              <a:rPr lang="en-US" smtClean="0">
                <a:solidFill>
                  <a:prstClr val="black">
                    <a:tint val="75000"/>
                  </a:prstClr>
                </a:solidFill>
              </a:rPr>
              <a:pPr/>
              <a:t>9/7/2011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69455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5A82E-9CEE-4773-A322-1A4E9F5E9F25}" type="datetime1">
              <a:rPr lang="en-US" smtClean="0">
                <a:solidFill>
                  <a:prstClr val="black">
                    <a:tint val="75000"/>
                  </a:prstClr>
                </a:solidFill>
              </a:rPr>
              <a:pPr/>
              <a:t>9/7/2011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28950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01382-A1C3-4D4A-9402-39918DDFA5BF}" type="datetime1">
              <a:rPr lang="en-US" smtClean="0">
                <a:solidFill>
                  <a:prstClr val="black">
                    <a:tint val="75000"/>
                  </a:prstClr>
                </a:solidFill>
              </a:rPr>
              <a:pPr/>
              <a:t>9/7/2011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67116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EAC28-D1FC-4CD5-90FE-3D3D5699A7A9}" type="datetime1">
              <a:rPr lang="en-US" smtClean="0">
                <a:solidFill>
                  <a:prstClr val="black">
                    <a:tint val="75000"/>
                  </a:prstClr>
                </a:solidFill>
              </a:rPr>
              <a:pPr/>
              <a:t>9/7/2011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57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460F5525-813A-4F15-87E2-EBD60E40644E}"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AE032308-706F-49C3-8FAC-AD6BEB3D73D0}"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56DB9C0C-3157-47C9-BC9A-4D5A6508FA9A}"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86A79CCF-66C7-4329-8C8F-15CB4452BAD6}"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64437444-460B-47F1-8439-B5078D9B6BA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F9E54FEB-31B4-4013-8462-B5D16C2DB982}" type="slidenum">
              <a:rPr lang="en-US" smtClean="0">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28191-7CC1-4528-B94E-5B683A51DF26}" type="datetime1">
              <a:rPr lang="en-US" smtClean="0"/>
              <a:pPr/>
              <a:t>9/7/2011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71903-925D-4896-A6B0-004611882B45}" type="slidenum">
              <a:rPr lang="en-US" smtClean="0"/>
              <a:pPr/>
              <a:t>‹#›</a:t>
            </a:fld>
            <a:endParaRPr lang="en-US"/>
          </a:p>
        </p:txBody>
      </p:sp>
      <p:pic>
        <p:nvPicPr>
          <p:cNvPr id="7" name="Picture 1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28600" y="304800"/>
            <a:ext cx="29813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14600" y="76200"/>
            <a:ext cx="6477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0"/>
                <a:ea typeface="+mn-ea"/>
              </a:defRPr>
            </a:lvl1pPr>
          </a:lstStyle>
          <a:p>
            <a:pPr eaLnBrk="0" fontAlgn="base" hangingPunct="0">
              <a:spcBef>
                <a:spcPct val="0"/>
              </a:spcBef>
              <a:spcAft>
                <a:spcPct val="0"/>
              </a:spcAft>
              <a:defRPr/>
            </a:pPr>
            <a:endParaRPr lang="en-US">
              <a:solidFill>
                <a:srgbClr val="000000"/>
              </a:solidFill>
            </a:endParaRPr>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lgn="ctr" eaLnBrk="0" fontAlgn="base" hangingPunct="0">
              <a:spcBef>
                <a:spcPct val="0"/>
              </a:spcBef>
              <a:spcAft>
                <a:spcPct val="0"/>
              </a:spcAft>
              <a:defRPr/>
            </a:pPr>
            <a:endParaRPr lang="en-US">
              <a:solidFill>
                <a:srgbClr val="000000"/>
              </a:solidFill>
            </a:endParaRPr>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CC7B16DC-5D98-4BEA-80DC-97964CE2CEC2}" type="slidenum">
              <a:rPr lang="en-US" smtClean="0">
                <a:solidFill>
                  <a:srgbClr val="000000"/>
                </a:solidFill>
                <a:ea typeface="ＭＳ Ｐゴシック" charset="-128"/>
              </a:rPr>
              <a:pPr eaLnBrk="0" fontAlgn="base" hangingPunct="0">
                <a:spcBef>
                  <a:spcPct val="0"/>
                </a:spcBef>
                <a:spcAft>
                  <a:spcPct val="0"/>
                </a:spcAft>
              </a:pPr>
              <a:t>‹#›</a:t>
            </a:fld>
            <a:endParaRPr lang="en-US" smtClean="0">
              <a:solidFill>
                <a:srgbClr val="000000"/>
              </a:solidFill>
              <a:ea typeface="ＭＳ Ｐゴシック" charset="-128"/>
            </a:endParaRPr>
          </a:p>
        </p:txBody>
      </p:sp>
      <p:pic>
        <p:nvPicPr>
          <p:cNvPr id="1031" name="Picture 1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28600" y="304800"/>
            <a:ext cx="29813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40013835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Times New Roman" pitchFamily="18"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imes New Roman" pitchFamily="18"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imes New Roman" pitchFamily="18"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imes New Roman" pitchFamily="18"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28191-7CC1-4528-B94E-5B683A51DF26}" type="datetime1">
              <a:rPr lang="en-US" smtClean="0">
                <a:solidFill>
                  <a:prstClr val="black">
                    <a:tint val="75000"/>
                  </a:prstClr>
                </a:solidFill>
              </a:rPr>
              <a:pPr/>
              <a:t>9/7/2011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71903-925D-4896-A6B0-004611882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537080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jpe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slide" Target="slide1.xml"/><Relationship Id="rId11" Type="http://schemas.openxmlformats.org/officeDocument/2006/relationships/slide" Target="slide14.xml"/><Relationship Id="rId5" Type="http://schemas.openxmlformats.org/officeDocument/2006/relationships/image" Target="../media/image4.png"/><Relationship Id="rId10" Type="http://schemas.openxmlformats.org/officeDocument/2006/relationships/slide" Target="slide2.xml"/><Relationship Id="rId4" Type="http://schemas.openxmlformats.org/officeDocument/2006/relationships/slide" Target="slide3.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 </a:t>
            </a:r>
          </a:p>
        </p:txBody>
      </p:sp>
      <p:sp>
        <p:nvSpPr>
          <p:cNvPr id="2051" name="Text Box 3"/>
          <p:cNvSpPr txBox="1">
            <a:spLocks noChangeArrowheads="1"/>
          </p:cNvSpPr>
          <p:nvPr/>
        </p:nvSpPr>
        <p:spPr bwMode="auto">
          <a:xfrm>
            <a:off x="5105400" y="340578"/>
            <a:ext cx="3810000" cy="5755422"/>
          </a:xfrm>
          <a:prstGeom prst="rect">
            <a:avLst/>
          </a:prstGeom>
          <a:noFill/>
          <a:ln w="12700">
            <a:noFill/>
            <a:miter lim="800000"/>
            <a:headEnd type="none" w="sm" len="sm"/>
            <a:tailEnd type="none" w="sm" len="sm"/>
          </a:ln>
        </p:spPr>
        <p:txBody>
          <a:bodyPr>
            <a:spAutoFit/>
          </a:bodyPr>
          <a:lstStyle/>
          <a:p>
            <a:pPr eaLnBrk="0" hangingPunct="0">
              <a:defRPr/>
            </a:pPr>
            <a:r>
              <a:rPr lang="en-US" sz="2800" dirty="0" smtClean="0">
                <a:ea typeface="ＭＳ Ｐゴシック"/>
              </a:rPr>
              <a:t>Analysis of the 1,000 Genomes data is enabling us to understand the basal level of variation in microsatellite loci – to discover new diagnostic markers, drug targets and toxicology tests</a:t>
            </a:r>
          </a:p>
          <a:p>
            <a:pPr eaLnBrk="0" hangingPunct="0">
              <a:defRPr/>
            </a:pPr>
            <a:endParaRPr lang="en-US" sz="4400" dirty="0">
              <a:latin typeface="+mj-lt"/>
              <a:cs typeface="Times New Roman" pitchFamily="18" charset="0"/>
            </a:endParaRPr>
          </a:p>
          <a:p>
            <a:pPr eaLnBrk="0" hangingPunct="0">
              <a:defRPr/>
            </a:pPr>
            <a:r>
              <a:rPr lang="en-US" dirty="0" smtClean="0">
                <a:latin typeface="+mj-lt"/>
                <a:cs typeface="Times New Roman" pitchFamily="18" charset="0"/>
              </a:rPr>
              <a:t>HPC Users Forum </a:t>
            </a:r>
            <a:endParaRPr lang="en-US" dirty="0">
              <a:latin typeface="+mj-lt"/>
              <a:cs typeface="Times New Roman" pitchFamily="18" charset="0"/>
            </a:endParaRPr>
          </a:p>
          <a:p>
            <a:pPr eaLnBrk="0" hangingPunct="0">
              <a:defRPr/>
            </a:pPr>
            <a:r>
              <a:rPr lang="en-US" dirty="0">
                <a:latin typeface="+mj-lt"/>
                <a:cs typeface="Times New Roman" pitchFamily="18" charset="0"/>
              </a:rPr>
              <a:t>September </a:t>
            </a:r>
            <a:r>
              <a:rPr lang="en-US" dirty="0" smtClean="0">
                <a:latin typeface="+mj-lt"/>
                <a:cs typeface="Times New Roman" pitchFamily="18" charset="0"/>
              </a:rPr>
              <a:t>7, </a:t>
            </a:r>
            <a:r>
              <a:rPr lang="en-US" dirty="0">
                <a:latin typeface="+mj-lt"/>
                <a:cs typeface="Times New Roman" pitchFamily="18" charset="0"/>
              </a:rPr>
              <a:t>2011</a:t>
            </a:r>
          </a:p>
          <a:p>
            <a:pPr eaLnBrk="0" hangingPunct="0">
              <a:defRPr/>
            </a:pPr>
            <a:endParaRPr lang="en-US" dirty="0">
              <a:latin typeface="+mj-lt"/>
              <a:cs typeface="Times New Roman" pitchFamily="18" charset="0"/>
            </a:endParaRPr>
          </a:p>
          <a:p>
            <a:pPr eaLnBrk="0" hangingPunct="0">
              <a:defRPr/>
            </a:pPr>
            <a:endParaRPr lang="en-US" dirty="0">
              <a:latin typeface="+mj-lt"/>
              <a:cs typeface="+mn-cs"/>
            </a:endParaRPr>
          </a:p>
        </p:txBody>
      </p:sp>
      <p:pic>
        <p:nvPicPr>
          <p:cNvPr id="3076" name="Picture 4"/>
          <p:cNvPicPr>
            <a:picLocks noChangeAspect="1" noChangeArrowheads="1"/>
          </p:cNvPicPr>
          <p:nvPr/>
        </p:nvPicPr>
        <p:blipFill>
          <a:blip r:embed="rId3" cstate="print"/>
          <a:srcRect/>
          <a:stretch>
            <a:fillRect/>
          </a:stretch>
        </p:blipFill>
        <p:spPr bwMode="auto">
          <a:xfrm>
            <a:off x="182750" y="615950"/>
            <a:ext cx="4571814" cy="5708650"/>
          </a:xfrm>
          <a:prstGeom prst="rect">
            <a:avLst/>
          </a:prstGeom>
          <a:noFill/>
          <a:ln w="9525">
            <a:noFill/>
            <a:miter lim="800000"/>
            <a:headEnd/>
            <a:tailEnd/>
          </a:ln>
        </p:spPr>
      </p:pic>
      <p:sp>
        <p:nvSpPr>
          <p:cNvPr id="3077" name="Text Box 5"/>
          <p:cNvSpPr txBox="1">
            <a:spLocks noChangeArrowheads="1"/>
          </p:cNvSpPr>
          <p:nvPr/>
        </p:nvSpPr>
        <p:spPr bwMode="auto">
          <a:xfrm>
            <a:off x="4857750" y="5851525"/>
            <a:ext cx="4130675" cy="769938"/>
          </a:xfrm>
          <a:prstGeom prst="rect">
            <a:avLst/>
          </a:prstGeom>
          <a:noFill/>
          <a:ln w="12700">
            <a:noFill/>
            <a:miter lim="800000"/>
            <a:headEnd type="none" w="sm" len="sm"/>
            <a:tailEnd type="none" w="sm" len="sm"/>
          </a:ln>
        </p:spPr>
        <p:txBody>
          <a:bodyPr>
            <a:spAutoFit/>
          </a:bodyPr>
          <a:lstStyle/>
          <a:p>
            <a:pPr algn="ctr" eaLnBrk="0" hangingPunct="0">
              <a:spcBef>
                <a:spcPct val="20000"/>
              </a:spcBef>
            </a:pPr>
            <a:r>
              <a:rPr lang="en-US" sz="2000">
                <a:latin typeface="Arial" charset="0"/>
              </a:rPr>
              <a:t>Virginia Bioinformatics Institute</a:t>
            </a:r>
          </a:p>
          <a:p>
            <a:pPr algn="ctr" eaLnBrk="0" hangingPunct="0">
              <a:spcBef>
                <a:spcPct val="20000"/>
              </a:spcBef>
            </a:pPr>
            <a:r>
              <a:rPr lang="en-US" sz="2000">
                <a:latin typeface="Arial" charset="0"/>
              </a:rPr>
              <a:t>Virginia Tech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p:nvPr>
        </p:nvSpPr>
        <p:spPr>
          <a:xfrm>
            <a:off x="685801" y="187325"/>
            <a:ext cx="8001000" cy="914400"/>
          </a:xfrm>
        </p:spPr>
        <p:txBody>
          <a:bodyPr>
            <a:noAutofit/>
          </a:bodyPr>
          <a:lstStyle/>
          <a:p>
            <a:r>
              <a:rPr lang="en-US" sz="2400" dirty="0" smtClean="0"/>
              <a:t>Only reads that span a microsatellite can be used to reliably call the </a:t>
            </a:r>
            <a:r>
              <a:rPr lang="en-US" sz="2400" dirty="0" err="1" smtClean="0"/>
              <a:t>allelotype</a:t>
            </a:r>
            <a:endParaRPr lang="en-US" sz="2400" dirty="0" smtClean="0"/>
          </a:p>
        </p:txBody>
      </p:sp>
      <p:cxnSp>
        <p:nvCxnSpPr>
          <p:cNvPr id="10" name="Straight Connector 9"/>
          <p:cNvCxnSpPr/>
          <p:nvPr/>
        </p:nvCxnSpPr>
        <p:spPr>
          <a:xfrm>
            <a:off x="152400" y="3775075"/>
            <a:ext cx="8610600" cy="0"/>
          </a:xfrm>
          <a:prstGeom prst="line">
            <a:avLst/>
          </a:prstGeom>
          <a:ln w="603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3775075"/>
            <a:ext cx="685800"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81350" y="4838700"/>
            <a:ext cx="1531938" cy="369888"/>
          </a:xfrm>
          <a:prstGeom prst="rect">
            <a:avLst/>
          </a:prstGeom>
          <a:noFill/>
        </p:spPr>
        <p:txBody>
          <a:bodyPr wrap="none">
            <a:spAutoFit/>
          </a:bodyPr>
          <a:lstStyle/>
          <a:p>
            <a:pPr>
              <a:defRPr/>
            </a:pPr>
            <a:r>
              <a:rPr lang="en-US" sz="1800" dirty="0">
                <a:latin typeface="+mj-lt"/>
                <a:cs typeface="Arial" charset="0"/>
              </a:rPr>
              <a:t>microsatellite</a:t>
            </a:r>
          </a:p>
        </p:txBody>
      </p:sp>
      <p:sp>
        <p:nvSpPr>
          <p:cNvPr id="27" name="TextBox 26"/>
          <p:cNvSpPr txBox="1"/>
          <p:nvPr/>
        </p:nvSpPr>
        <p:spPr>
          <a:xfrm>
            <a:off x="984250" y="4371975"/>
            <a:ext cx="1592263" cy="647700"/>
          </a:xfrm>
          <a:prstGeom prst="rect">
            <a:avLst/>
          </a:prstGeom>
          <a:noFill/>
        </p:spPr>
        <p:txBody>
          <a:bodyPr>
            <a:spAutoFit/>
          </a:bodyPr>
          <a:lstStyle/>
          <a:p>
            <a:pPr>
              <a:defRPr/>
            </a:pPr>
            <a:r>
              <a:rPr lang="en-US" sz="1800" dirty="0">
                <a:latin typeface="+mj-lt"/>
                <a:cs typeface="Arial" charset="0"/>
              </a:rPr>
              <a:t>flanking sequence</a:t>
            </a:r>
          </a:p>
        </p:txBody>
      </p:sp>
      <p:sp>
        <p:nvSpPr>
          <p:cNvPr id="39" name="TextBox 38"/>
          <p:cNvSpPr txBox="1"/>
          <p:nvPr/>
        </p:nvSpPr>
        <p:spPr>
          <a:xfrm>
            <a:off x="1828800" y="2209800"/>
            <a:ext cx="811213" cy="338138"/>
          </a:xfrm>
          <a:prstGeom prst="rect">
            <a:avLst/>
          </a:prstGeom>
          <a:noFill/>
        </p:spPr>
        <p:txBody>
          <a:bodyPr wrap="none">
            <a:spAutoFit/>
          </a:bodyPr>
          <a:lstStyle/>
          <a:p>
            <a:pPr>
              <a:defRPr/>
            </a:pPr>
            <a:r>
              <a:rPr lang="en-US" sz="1600" dirty="0">
                <a:latin typeface="+mj-lt"/>
                <a:cs typeface="Arial" charset="0"/>
              </a:rPr>
              <a:t>200 </a:t>
            </a:r>
            <a:r>
              <a:rPr lang="en-US" sz="1600" dirty="0" err="1">
                <a:latin typeface="+mj-lt"/>
                <a:cs typeface="Arial" charset="0"/>
              </a:rPr>
              <a:t>bp</a:t>
            </a:r>
            <a:endParaRPr lang="en-US" sz="1600" dirty="0">
              <a:latin typeface="+mj-lt"/>
              <a:cs typeface="Arial" charset="0"/>
            </a:endParaRPr>
          </a:p>
        </p:txBody>
      </p:sp>
      <p:cxnSp>
        <p:nvCxnSpPr>
          <p:cNvPr id="40" name="Straight Connector 39"/>
          <p:cNvCxnSpPr/>
          <p:nvPr/>
        </p:nvCxnSpPr>
        <p:spPr>
          <a:xfrm rot="5400000">
            <a:off x="2628900" y="4041775"/>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543300" y="4041775"/>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43200" y="4003675"/>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446463" y="3470275"/>
            <a:ext cx="1125537" cy="3175"/>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23900" y="2563813"/>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543300" y="2552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38200" y="2590800"/>
            <a:ext cx="28194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863850" y="4079875"/>
            <a:ext cx="696913" cy="338138"/>
          </a:xfrm>
          <a:prstGeom prst="rect">
            <a:avLst/>
          </a:prstGeom>
          <a:noFill/>
        </p:spPr>
        <p:txBody>
          <a:bodyPr wrap="none">
            <a:spAutoFit/>
          </a:bodyPr>
          <a:lstStyle/>
          <a:p>
            <a:pPr>
              <a:defRPr/>
            </a:pPr>
            <a:r>
              <a:rPr lang="en-US" sz="1600" dirty="0">
                <a:latin typeface="+mj-lt"/>
                <a:cs typeface="Arial" charset="0"/>
              </a:rPr>
              <a:t>60 </a:t>
            </a:r>
            <a:r>
              <a:rPr lang="en-US" sz="1600" dirty="0" err="1">
                <a:latin typeface="+mj-lt"/>
                <a:cs typeface="Arial" charset="0"/>
              </a:rPr>
              <a:t>bp</a:t>
            </a:r>
            <a:endParaRPr lang="en-US" sz="1600" dirty="0">
              <a:latin typeface="+mj-lt"/>
              <a:cs typeface="Arial" charset="0"/>
            </a:endParaRPr>
          </a:p>
        </p:txBody>
      </p:sp>
      <p:sp>
        <p:nvSpPr>
          <p:cNvPr id="47" name="TextBox 46"/>
          <p:cNvSpPr txBox="1"/>
          <p:nvPr/>
        </p:nvSpPr>
        <p:spPr>
          <a:xfrm>
            <a:off x="2752725" y="1649413"/>
            <a:ext cx="811213" cy="339725"/>
          </a:xfrm>
          <a:prstGeom prst="rect">
            <a:avLst/>
          </a:prstGeom>
          <a:noFill/>
        </p:spPr>
        <p:txBody>
          <a:bodyPr wrap="none">
            <a:spAutoFit/>
          </a:bodyPr>
          <a:lstStyle/>
          <a:p>
            <a:pPr>
              <a:defRPr/>
            </a:pPr>
            <a:r>
              <a:rPr lang="en-US" sz="1600" dirty="0">
                <a:latin typeface="+mj-lt"/>
                <a:cs typeface="Arial" charset="0"/>
              </a:rPr>
              <a:t>340 </a:t>
            </a:r>
            <a:r>
              <a:rPr lang="en-US" sz="1600" dirty="0" err="1">
                <a:latin typeface="+mj-lt"/>
                <a:cs typeface="Arial" charset="0"/>
              </a:rPr>
              <a:t>bp</a:t>
            </a:r>
            <a:endParaRPr lang="en-US" sz="1600" dirty="0">
              <a:latin typeface="+mj-lt"/>
              <a:cs typeface="Arial" charset="0"/>
            </a:endParaRPr>
          </a:p>
        </p:txBody>
      </p:sp>
      <p:cxnSp>
        <p:nvCxnSpPr>
          <p:cNvPr id="48" name="Straight Connector 47"/>
          <p:cNvCxnSpPr/>
          <p:nvPr/>
        </p:nvCxnSpPr>
        <p:spPr>
          <a:xfrm rot="5400000">
            <a:off x="327025" y="2384425"/>
            <a:ext cx="1022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162550" y="2343150"/>
            <a:ext cx="800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38200" y="2063750"/>
            <a:ext cx="4724400"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733800" y="2427288"/>
            <a:ext cx="811213" cy="338137"/>
          </a:xfrm>
          <a:prstGeom prst="rect">
            <a:avLst/>
          </a:prstGeom>
          <a:noFill/>
        </p:spPr>
        <p:txBody>
          <a:bodyPr wrap="none">
            <a:spAutoFit/>
          </a:bodyPr>
          <a:lstStyle/>
          <a:p>
            <a:pPr>
              <a:defRPr/>
            </a:pPr>
            <a:r>
              <a:rPr lang="en-US" sz="1600" dirty="0">
                <a:latin typeface="+mj-lt"/>
                <a:cs typeface="Arial" charset="0"/>
              </a:rPr>
              <a:t>200 </a:t>
            </a:r>
            <a:r>
              <a:rPr lang="en-US" sz="1600" dirty="0" err="1">
                <a:latin typeface="+mj-lt"/>
                <a:cs typeface="Arial" charset="0"/>
              </a:rPr>
              <a:t>bp</a:t>
            </a:r>
            <a:endParaRPr lang="en-US" sz="1600" dirty="0">
              <a:latin typeface="+mj-lt"/>
              <a:cs typeface="Arial" charset="0"/>
            </a:endParaRPr>
          </a:p>
        </p:txBody>
      </p:sp>
      <p:cxnSp>
        <p:nvCxnSpPr>
          <p:cNvPr id="57" name="Straight Connector 56"/>
          <p:cNvCxnSpPr/>
          <p:nvPr/>
        </p:nvCxnSpPr>
        <p:spPr>
          <a:xfrm rot="5400000">
            <a:off x="2628900" y="27813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5448300" y="2770188"/>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43200" y="2808288"/>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29100" y="4041775"/>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05200" y="4003675"/>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657600" y="4079875"/>
            <a:ext cx="696913" cy="338138"/>
          </a:xfrm>
          <a:prstGeom prst="rect">
            <a:avLst/>
          </a:prstGeom>
          <a:noFill/>
        </p:spPr>
        <p:txBody>
          <a:bodyPr wrap="none">
            <a:spAutoFit/>
          </a:bodyPr>
          <a:lstStyle/>
          <a:p>
            <a:pPr>
              <a:defRPr/>
            </a:pPr>
            <a:r>
              <a:rPr lang="en-US" sz="1600" dirty="0">
                <a:latin typeface="+mj-lt"/>
                <a:cs typeface="Arial" charset="0"/>
              </a:rPr>
              <a:t>27 </a:t>
            </a:r>
            <a:r>
              <a:rPr lang="en-US" sz="1600" dirty="0" err="1">
                <a:latin typeface="+mj-lt"/>
                <a:cs typeface="Arial" charset="0"/>
              </a:rPr>
              <a:t>bp</a:t>
            </a:r>
            <a:endParaRPr lang="en-US" sz="1600" dirty="0">
              <a:latin typeface="+mj-lt"/>
              <a:cs typeface="Arial" charset="0"/>
            </a:endParaRPr>
          </a:p>
        </p:txBody>
      </p:sp>
      <p:sp>
        <p:nvSpPr>
          <p:cNvPr id="31" name="TextBox 30"/>
          <p:cNvSpPr txBox="1"/>
          <p:nvPr/>
        </p:nvSpPr>
        <p:spPr>
          <a:xfrm>
            <a:off x="6577013" y="2303463"/>
            <a:ext cx="1811337" cy="1200150"/>
          </a:xfrm>
          <a:prstGeom prst="rect">
            <a:avLst/>
          </a:prstGeom>
          <a:noFill/>
        </p:spPr>
        <p:txBody>
          <a:bodyPr wrap="none">
            <a:spAutoFit/>
          </a:bodyPr>
          <a:lstStyle/>
          <a:p>
            <a:pPr>
              <a:defRPr/>
            </a:pPr>
            <a:r>
              <a:rPr lang="en-US" dirty="0">
                <a:latin typeface="+mj-lt"/>
                <a:cs typeface="Arial" charset="0"/>
              </a:rPr>
              <a:t>Short reads</a:t>
            </a:r>
          </a:p>
          <a:p>
            <a:pPr>
              <a:defRPr/>
            </a:pPr>
            <a:r>
              <a:rPr lang="en-US" dirty="0">
                <a:latin typeface="+mj-lt"/>
                <a:cs typeface="Arial" charset="0"/>
              </a:rPr>
              <a:t>(from DNA </a:t>
            </a:r>
          </a:p>
          <a:p>
            <a:pPr>
              <a:defRPr/>
            </a:pPr>
            <a:r>
              <a:rPr lang="en-US" dirty="0">
                <a:latin typeface="+mj-lt"/>
                <a:cs typeface="Arial" charset="0"/>
              </a:rPr>
              <a:t>Fragments)</a:t>
            </a:r>
          </a:p>
        </p:txBody>
      </p:sp>
      <p:cxnSp>
        <p:nvCxnSpPr>
          <p:cNvPr id="34844" name="Straight Arrow Connector 32"/>
          <p:cNvCxnSpPr>
            <a:cxnSpLocks noChangeShapeType="1"/>
            <a:stCxn id="31" idx="1"/>
          </p:cNvCxnSpPr>
          <p:nvPr/>
        </p:nvCxnSpPr>
        <p:spPr bwMode="auto">
          <a:xfrm rot="10800000" flipV="1">
            <a:off x="5424488" y="2903538"/>
            <a:ext cx="1152525" cy="296862"/>
          </a:xfrm>
          <a:prstGeom prst="straightConnector1">
            <a:avLst/>
          </a:prstGeom>
          <a:noFill/>
          <a:ln w="50800" algn="ctr">
            <a:solidFill>
              <a:schemeClr val="hlink"/>
            </a:solidFill>
            <a:round/>
            <a:headEnd/>
            <a:tailEnd type="arrow" w="med" len="med"/>
          </a:ln>
          <a:extLst>
            <a:ext uri="{909E8E84-426E-40DD-AFC4-6F175D3DCCD1}">
              <a14:hiddenFill xmlns:a14="http://schemas.microsoft.com/office/drawing/2010/main" xmlns="">
                <a:noFill/>
              </a14:hiddenFill>
            </a:ext>
          </a:extLst>
        </p:spPr>
      </p:cxnSp>
      <p:sp>
        <p:nvSpPr>
          <p:cNvPr id="38" name="TextBox 37"/>
          <p:cNvSpPr txBox="1"/>
          <p:nvPr/>
        </p:nvSpPr>
        <p:spPr>
          <a:xfrm>
            <a:off x="5427663" y="4384675"/>
            <a:ext cx="1592262" cy="646113"/>
          </a:xfrm>
          <a:prstGeom prst="rect">
            <a:avLst/>
          </a:prstGeom>
          <a:noFill/>
        </p:spPr>
        <p:txBody>
          <a:bodyPr>
            <a:spAutoFit/>
          </a:bodyPr>
          <a:lstStyle/>
          <a:p>
            <a:pPr>
              <a:defRPr/>
            </a:pPr>
            <a:r>
              <a:rPr lang="en-US" sz="1800" dirty="0">
                <a:latin typeface="+mj-lt"/>
                <a:cs typeface="Arial" charset="0"/>
              </a:rPr>
              <a:t>flanking sequence</a:t>
            </a:r>
          </a:p>
        </p:txBody>
      </p:sp>
      <p:cxnSp>
        <p:nvCxnSpPr>
          <p:cNvPr id="44" name="Straight Connector 43"/>
          <p:cNvCxnSpPr/>
          <p:nvPr/>
        </p:nvCxnSpPr>
        <p:spPr>
          <a:xfrm>
            <a:off x="4346575" y="3997325"/>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154613" y="4062413"/>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75163" y="4108450"/>
            <a:ext cx="698500" cy="339725"/>
          </a:xfrm>
          <a:prstGeom prst="rect">
            <a:avLst/>
          </a:prstGeom>
          <a:noFill/>
        </p:spPr>
        <p:txBody>
          <a:bodyPr wrap="none">
            <a:spAutoFit/>
          </a:bodyPr>
          <a:lstStyle/>
          <a:p>
            <a:pPr>
              <a:defRPr/>
            </a:pPr>
            <a:r>
              <a:rPr lang="en-US" sz="1600" dirty="0">
                <a:latin typeface="+mj-lt"/>
                <a:cs typeface="Arial" charset="0"/>
              </a:rPr>
              <a:t>60 </a:t>
            </a:r>
            <a:r>
              <a:rPr lang="en-US" sz="1600" dirty="0" err="1">
                <a:latin typeface="+mj-lt"/>
                <a:cs typeface="Arial" charset="0"/>
              </a:rPr>
              <a:t>bp</a:t>
            </a:r>
            <a:endParaRPr lang="en-US" sz="1600" dirty="0">
              <a:latin typeface="+mj-lt"/>
              <a:cs typeface="Arial" charset="0"/>
            </a:endParaRPr>
          </a:p>
        </p:txBody>
      </p:sp>
      <p:cxnSp>
        <p:nvCxnSpPr>
          <p:cNvPr id="34849" name="Straight Arrow Connector 52"/>
          <p:cNvCxnSpPr>
            <a:cxnSpLocks noChangeShapeType="1"/>
            <a:stCxn id="38" idx="1"/>
          </p:cNvCxnSpPr>
          <p:nvPr/>
        </p:nvCxnSpPr>
        <p:spPr bwMode="auto">
          <a:xfrm rot="10800000">
            <a:off x="5251450" y="4408488"/>
            <a:ext cx="176213" cy="298450"/>
          </a:xfrm>
          <a:prstGeom prst="straightConnector1">
            <a:avLst/>
          </a:prstGeom>
          <a:noFill/>
          <a:ln w="50800" algn="ctr">
            <a:solidFill>
              <a:schemeClr val="hlink"/>
            </a:solidFill>
            <a:round/>
            <a:headEnd/>
            <a:tailEnd type="arrow" w="med" len="med"/>
          </a:ln>
          <a:extLst>
            <a:ext uri="{909E8E84-426E-40DD-AFC4-6F175D3DCCD1}">
              <a14:hiddenFill xmlns:a14="http://schemas.microsoft.com/office/drawing/2010/main" xmlns="">
                <a:noFill/>
              </a14:hiddenFill>
            </a:ext>
          </a:extLst>
        </p:spPr>
      </p:cxnSp>
      <p:cxnSp>
        <p:nvCxnSpPr>
          <p:cNvPr id="34850" name="Straight Arrow Connector 54"/>
          <p:cNvCxnSpPr>
            <a:cxnSpLocks noChangeShapeType="1"/>
          </p:cNvCxnSpPr>
          <p:nvPr/>
        </p:nvCxnSpPr>
        <p:spPr bwMode="auto">
          <a:xfrm rot="10800000">
            <a:off x="3979863" y="4464050"/>
            <a:ext cx="176212" cy="298450"/>
          </a:xfrm>
          <a:prstGeom prst="straightConnector1">
            <a:avLst/>
          </a:prstGeom>
          <a:noFill/>
          <a:ln w="50800" algn="ctr">
            <a:solidFill>
              <a:schemeClr val="hlink"/>
            </a:solidFill>
            <a:round/>
            <a:headEnd/>
            <a:tailEnd type="arrow" w="med" len="med"/>
          </a:ln>
          <a:extLst>
            <a:ext uri="{909E8E84-426E-40DD-AFC4-6F175D3DCCD1}">
              <a14:hiddenFill xmlns:a14="http://schemas.microsoft.com/office/drawing/2010/main" xmlns="">
                <a:noFill/>
              </a14:hiddenFill>
            </a:ext>
          </a:extLst>
        </p:spPr>
      </p:cxnSp>
      <p:cxnSp>
        <p:nvCxnSpPr>
          <p:cNvPr id="34851" name="Straight Arrow Connector 59"/>
          <p:cNvCxnSpPr>
            <a:cxnSpLocks noChangeShapeType="1"/>
          </p:cNvCxnSpPr>
          <p:nvPr/>
        </p:nvCxnSpPr>
        <p:spPr bwMode="auto">
          <a:xfrm flipV="1">
            <a:off x="2022475" y="4378325"/>
            <a:ext cx="790575" cy="238125"/>
          </a:xfrm>
          <a:prstGeom prst="straightConnector1">
            <a:avLst/>
          </a:prstGeom>
          <a:noFill/>
          <a:ln w="50800" algn="ctr">
            <a:solidFill>
              <a:schemeClr val="hlink"/>
            </a:solidFill>
            <a:round/>
            <a:headEnd/>
            <a:tailEnd type="arrow" w="med" len="med"/>
          </a:ln>
          <a:extLst>
            <a:ext uri="{909E8E84-426E-40DD-AFC4-6F175D3DCCD1}">
              <a14:hiddenFill xmlns:a14="http://schemas.microsoft.com/office/drawing/2010/main" xmlns="">
                <a:noFill/>
              </a14:hiddenFill>
            </a:ext>
          </a:extLst>
        </p:spPr>
      </p:cxnSp>
      <p:cxnSp>
        <p:nvCxnSpPr>
          <p:cNvPr id="71" name="Straight Connector 70"/>
          <p:cNvCxnSpPr/>
          <p:nvPr/>
        </p:nvCxnSpPr>
        <p:spPr>
          <a:xfrm flipV="1">
            <a:off x="3598863" y="3622675"/>
            <a:ext cx="1125537" cy="3175"/>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801938" y="3317875"/>
            <a:ext cx="1125537" cy="3175"/>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005013" y="3162300"/>
            <a:ext cx="1125537" cy="3175"/>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162425" y="3173413"/>
            <a:ext cx="1123950" cy="3175"/>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27088" y="5468938"/>
            <a:ext cx="7710487" cy="1508125"/>
          </a:xfrm>
          <a:prstGeom prst="rect">
            <a:avLst/>
          </a:prstGeom>
          <a:noFill/>
        </p:spPr>
        <p:txBody>
          <a:bodyPr>
            <a:spAutoFit/>
          </a:bodyPr>
          <a:lstStyle/>
          <a:p>
            <a:pPr marL="0" lvl="1">
              <a:defRPr/>
            </a:pPr>
            <a:r>
              <a:rPr lang="en-US" sz="1600" dirty="0">
                <a:latin typeface="+mj-lt"/>
              </a:rPr>
              <a:t>Consensus sequences provided by the 1,000 Genomes Project do not accurately capture microsatellite variation, because they do not take into consideration that reads that do not span the repetitive and flanking regions are effectively </a:t>
            </a:r>
            <a:r>
              <a:rPr lang="en-US" sz="1600" u="sng" dirty="0">
                <a:latin typeface="+mj-lt"/>
              </a:rPr>
              <a:t>irrelevant at those loci</a:t>
            </a:r>
            <a:r>
              <a:rPr lang="en-US" sz="1600" dirty="0">
                <a:latin typeface="+mj-lt"/>
              </a:rPr>
              <a:t>.</a:t>
            </a:r>
          </a:p>
          <a:p>
            <a:pPr>
              <a:defRPr/>
            </a:pPr>
            <a:endParaRPr lang="en-US" sz="2800" dirty="0">
              <a:latin typeface="+mj-lt"/>
            </a:endParaRPr>
          </a:p>
        </p:txBody>
      </p:sp>
    </p:spTree>
    <p:extLst>
      <p:ext uri="{BB962C8B-B14F-4D97-AF65-F5344CB8AC3E}">
        <p14:creationId xmlns:p14="http://schemas.microsoft.com/office/powerpoint/2010/main" xmlns="" val="2260853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2800" dirty="0" smtClean="0"/>
              <a:t>We have established a pipeline for the 1000 </a:t>
            </a:r>
            <a:r>
              <a:rPr lang="en-US" sz="2800" dirty="0"/>
              <a:t>Genome Project </a:t>
            </a:r>
            <a:r>
              <a:rPr lang="en-US" sz="2800" dirty="0" smtClean="0"/>
              <a:t>and TCGA data</a:t>
            </a:r>
            <a:endParaRPr lang="en-US" sz="2800" dirty="0"/>
          </a:p>
        </p:txBody>
      </p:sp>
      <p:sp>
        <p:nvSpPr>
          <p:cNvPr id="5" name="Content Placeholder 4"/>
          <p:cNvSpPr>
            <a:spLocks noGrp="1"/>
          </p:cNvSpPr>
          <p:nvPr>
            <p:ph idx="1"/>
          </p:nvPr>
        </p:nvSpPr>
        <p:spPr>
          <a:xfrm>
            <a:off x="457200" y="1219200"/>
            <a:ext cx="2514600" cy="4525963"/>
          </a:xfrm>
        </p:spPr>
        <p:txBody>
          <a:bodyPr>
            <a:normAutofit/>
          </a:bodyPr>
          <a:lstStyle/>
          <a:p>
            <a:r>
              <a:rPr lang="en-US" sz="2000" dirty="0" smtClean="0"/>
              <a:t>Repeat 2,000,000 times per genome</a:t>
            </a:r>
          </a:p>
          <a:p>
            <a:r>
              <a:rPr lang="en-US" sz="2000" dirty="0" smtClean="0"/>
              <a:t>Thousands of genomes</a:t>
            </a:r>
          </a:p>
          <a:p>
            <a:r>
              <a:rPr lang="en-US" sz="2000" dirty="0" smtClean="0"/>
              <a:t>Data mine the finished product</a:t>
            </a:r>
          </a:p>
          <a:p>
            <a:endParaRPr lang="en-US" sz="2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45795" y="990600"/>
            <a:ext cx="5698205" cy="5237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304800" y="4321076"/>
            <a:ext cx="3276600" cy="2308324"/>
          </a:xfrm>
          <a:prstGeom prst="rect">
            <a:avLst/>
          </a:prstGeom>
          <a:noFill/>
        </p:spPr>
        <p:txBody>
          <a:bodyPr wrap="square" rtlCol="0">
            <a:spAutoFit/>
          </a:bodyPr>
          <a:lstStyle/>
          <a:p>
            <a:r>
              <a:rPr lang="en-US" dirty="0" err="1" smtClean="0"/>
              <a:t>bwa</a:t>
            </a:r>
            <a:r>
              <a:rPr lang="en-US" dirty="0" smtClean="0"/>
              <a:t> </a:t>
            </a:r>
            <a:r>
              <a:rPr lang="en-US" dirty="0" err="1" smtClean="0"/>
              <a:t>aln</a:t>
            </a:r>
            <a:r>
              <a:rPr lang="en-US" dirty="0" smtClean="0"/>
              <a:t> part: ~4GB file (14 million 76 </a:t>
            </a:r>
            <a:r>
              <a:rPr lang="en-US" dirty="0" err="1" smtClean="0"/>
              <a:t>bp</a:t>
            </a:r>
            <a:r>
              <a:rPr lang="en-US" dirty="0" smtClean="0"/>
              <a:t> ready) takes 2 minutes on Convey HC-1. Or ~4 hours running on a </a:t>
            </a:r>
            <a:r>
              <a:rPr lang="en-US" dirty="0" err="1" smtClean="0"/>
              <a:t>sngle</a:t>
            </a:r>
            <a:r>
              <a:rPr lang="en-US" dirty="0" smtClean="0"/>
              <a:t> node 2x AMD </a:t>
            </a:r>
            <a:r>
              <a:rPr lang="en-US" dirty="0" err="1" smtClean="0"/>
              <a:t>Opteron</a:t>
            </a:r>
            <a:r>
              <a:rPr lang="en-US" dirty="0" smtClean="0"/>
              <a:t> 4174 ( 6 cores each, 2.8GHz, 6M Cache), 48GB RAM 1333MHz, with 4 </a:t>
            </a:r>
            <a:r>
              <a:rPr lang="en-US" dirty="0" err="1" smtClean="0"/>
              <a:t>NVidia</a:t>
            </a:r>
            <a:r>
              <a:rPr lang="en-US" dirty="0" smtClean="0"/>
              <a:t> Tesla GPU cards.</a:t>
            </a:r>
            <a:endParaRPr lang="en-US" dirty="0"/>
          </a:p>
        </p:txBody>
      </p:sp>
      <p:cxnSp>
        <p:nvCxnSpPr>
          <p:cNvPr id="8" name="Straight Arrow Connector 7"/>
          <p:cNvCxnSpPr/>
          <p:nvPr/>
        </p:nvCxnSpPr>
        <p:spPr>
          <a:xfrm flipV="1">
            <a:off x="1752600" y="3200400"/>
            <a:ext cx="18288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94728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247650"/>
            <a:ext cx="8991600" cy="1143000"/>
          </a:xfrm>
        </p:spPr>
        <p:txBody>
          <a:bodyPr>
            <a:noAutofit/>
          </a:bodyPr>
          <a:lstStyle/>
          <a:p>
            <a:r>
              <a:rPr lang="en-US" sz="2800" dirty="0" smtClean="0"/>
              <a:t>Computed microsatellite variation relative to the human reference genome shows a small amount of variation</a:t>
            </a:r>
            <a:br>
              <a:rPr lang="en-US" sz="2800" dirty="0" smtClean="0"/>
            </a:br>
            <a:endParaRPr lang="en-US" sz="2800" dirty="0" smtClean="0"/>
          </a:p>
        </p:txBody>
      </p:sp>
      <p:pic>
        <p:nvPicPr>
          <p:cNvPr id="3584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11500" y="1679575"/>
            <a:ext cx="5573713"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5844" name="Straight Arrow Connector 29"/>
          <p:cNvCxnSpPr>
            <a:cxnSpLocks noChangeShapeType="1"/>
          </p:cNvCxnSpPr>
          <p:nvPr/>
        </p:nvCxnSpPr>
        <p:spPr bwMode="auto">
          <a:xfrm rot="5400000">
            <a:off x="8424069" y="1859757"/>
            <a:ext cx="522287" cy="330200"/>
          </a:xfrm>
          <a:prstGeom prst="straightConnector1">
            <a:avLst/>
          </a:prstGeom>
          <a:noFill/>
          <a:ln w="50800" algn="ctr">
            <a:solidFill>
              <a:schemeClr val="hlink"/>
            </a:solidFill>
            <a:round/>
            <a:headEnd/>
            <a:tailEnd type="arrow" w="med" len="med"/>
          </a:ln>
          <a:extLst>
            <a:ext uri="{909E8E84-426E-40DD-AFC4-6F175D3DCCD1}">
              <a14:hiddenFill xmlns:a14="http://schemas.microsoft.com/office/drawing/2010/main" xmlns="">
                <a:noFill/>
              </a14:hiddenFill>
            </a:ext>
          </a:extLst>
        </p:spPr>
      </p:cxnSp>
      <p:cxnSp>
        <p:nvCxnSpPr>
          <p:cNvPr id="35845" name="Straight Arrow Connector 29"/>
          <p:cNvCxnSpPr>
            <a:cxnSpLocks noChangeShapeType="1"/>
          </p:cNvCxnSpPr>
          <p:nvPr/>
        </p:nvCxnSpPr>
        <p:spPr bwMode="auto">
          <a:xfrm rot="5400000">
            <a:off x="8391525" y="4411663"/>
            <a:ext cx="522287" cy="331788"/>
          </a:xfrm>
          <a:prstGeom prst="straightConnector1">
            <a:avLst/>
          </a:prstGeom>
          <a:noFill/>
          <a:ln w="50800" algn="ctr">
            <a:solidFill>
              <a:schemeClr val="hlink"/>
            </a:solidFill>
            <a:round/>
            <a:headEnd/>
            <a:tailEnd type="arrow" w="med" len="med"/>
          </a:ln>
          <a:extLst>
            <a:ext uri="{909E8E84-426E-40DD-AFC4-6F175D3DCCD1}">
              <a14:hiddenFill xmlns:a14="http://schemas.microsoft.com/office/drawing/2010/main" xmlns="">
                <a:noFill/>
              </a14:hiddenFill>
            </a:ext>
          </a:extLst>
        </p:spPr>
      </p:cxnSp>
      <p:sp>
        <p:nvSpPr>
          <p:cNvPr id="18" name="TextBox 17"/>
          <p:cNvSpPr txBox="1"/>
          <p:nvPr/>
        </p:nvSpPr>
        <p:spPr>
          <a:xfrm>
            <a:off x="131763" y="2646363"/>
            <a:ext cx="2919412" cy="1384300"/>
          </a:xfrm>
          <a:prstGeom prst="rect">
            <a:avLst/>
          </a:prstGeom>
          <a:noFill/>
        </p:spPr>
        <p:txBody>
          <a:bodyPr>
            <a:spAutoFit/>
          </a:bodyPr>
          <a:lstStyle/>
          <a:p>
            <a:pPr>
              <a:defRPr/>
            </a:pPr>
            <a:r>
              <a:rPr lang="en-US" sz="1400" dirty="0">
                <a:latin typeface="+mj-lt"/>
              </a:rPr>
              <a:t>The total number of microsatellites with high-confidence </a:t>
            </a:r>
            <a:r>
              <a:rPr lang="en-US" sz="1400" dirty="0" err="1">
                <a:latin typeface="+mj-lt"/>
              </a:rPr>
              <a:t>allelotypes</a:t>
            </a:r>
            <a:r>
              <a:rPr lang="en-US" sz="1400" dirty="0">
                <a:latin typeface="+mj-lt"/>
              </a:rPr>
              <a:t>:</a:t>
            </a:r>
          </a:p>
          <a:p>
            <a:pPr>
              <a:defRPr/>
            </a:pPr>
            <a:endParaRPr lang="en-US" sz="1400" dirty="0">
              <a:latin typeface="+mj-lt"/>
            </a:endParaRPr>
          </a:p>
          <a:p>
            <a:pPr>
              <a:defRPr/>
            </a:pPr>
            <a:r>
              <a:rPr lang="en-US" sz="1400" dirty="0">
                <a:latin typeface="+mj-lt"/>
              </a:rPr>
              <a:t>Repeats sequenced at more than 2x and not more than 30x with a maximum of 2 alleles</a:t>
            </a:r>
          </a:p>
        </p:txBody>
      </p:sp>
    </p:spTree>
    <p:extLst>
      <p:ext uri="{BB962C8B-B14F-4D97-AF65-F5344CB8AC3E}">
        <p14:creationId xmlns:p14="http://schemas.microsoft.com/office/powerpoint/2010/main" xmlns="" val="1058013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7975" y="160338"/>
            <a:ext cx="8369300" cy="914400"/>
          </a:xfrm>
        </p:spPr>
        <p:txBody>
          <a:bodyPr>
            <a:noAutofit/>
          </a:bodyPr>
          <a:lstStyle/>
          <a:p>
            <a:r>
              <a:rPr lang="en-US" sz="2800" dirty="0" smtClean="0"/>
              <a:t>We were able to call changes that are diagnostic of disease in high impact regions of the genome (</a:t>
            </a:r>
            <a:r>
              <a:rPr lang="en-US" sz="2800" dirty="0" err="1" smtClean="0"/>
              <a:t>exons</a:t>
            </a:r>
            <a:r>
              <a:rPr lang="en-US" sz="2800" dirty="0" smtClean="0"/>
              <a:t>).</a:t>
            </a:r>
          </a:p>
        </p:txBody>
      </p:sp>
      <p:sp>
        <p:nvSpPr>
          <p:cNvPr id="6" name="TextBox 5"/>
          <p:cNvSpPr txBox="1"/>
          <p:nvPr/>
        </p:nvSpPr>
        <p:spPr>
          <a:xfrm>
            <a:off x="588963" y="4927600"/>
            <a:ext cx="8118475" cy="1754188"/>
          </a:xfrm>
          <a:prstGeom prst="rect">
            <a:avLst/>
          </a:prstGeom>
          <a:noFill/>
        </p:spPr>
        <p:txBody>
          <a:bodyPr>
            <a:spAutoFit/>
          </a:bodyPr>
          <a:lstStyle/>
          <a:p>
            <a:pPr>
              <a:defRPr/>
            </a:pPr>
            <a:r>
              <a:rPr lang="en-US" sz="1800" dirty="0">
                <a:latin typeface="+mj-lt"/>
                <a:cs typeface="Arial" charset="0"/>
              </a:rPr>
              <a:t>NOTCH4 allele associated with schizophrenia</a:t>
            </a:r>
          </a:p>
          <a:p>
            <a:pPr>
              <a:defRPr/>
            </a:pPr>
            <a:r>
              <a:rPr lang="en-US" sz="1800" dirty="0">
                <a:latin typeface="+mj-lt"/>
                <a:cs typeface="Arial" charset="0"/>
              </a:rPr>
              <a:t>HAVCR1 allele confers protection against </a:t>
            </a:r>
            <a:r>
              <a:rPr lang="en-US" sz="1800" dirty="0" err="1">
                <a:latin typeface="+mj-lt"/>
                <a:cs typeface="Arial" charset="0"/>
              </a:rPr>
              <a:t>atopy</a:t>
            </a:r>
            <a:r>
              <a:rPr lang="en-US" sz="1800" dirty="0">
                <a:latin typeface="+mj-lt"/>
                <a:cs typeface="Arial" charset="0"/>
              </a:rPr>
              <a:t>, inflammatory and immune related diseases including asthma, in individuals which have been previously infected with Hepatitis A, a virus whose exposure is common among children in Nigeria</a:t>
            </a:r>
          </a:p>
          <a:p>
            <a:pPr>
              <a:defRPr/>
            </a:pPr>
            <a:r>
              <a:rPr lang="en-US" sz="1800" i="1" dirty="0">
                <a:latin typeface="+mj-lt"/>
                <a:cs typeface="Arial" charset="0"/>
              </a:rPr>
              <a:t>GPX1</a:t>
            </a:r>
            <a:r>
              <a:rPr lang="en-US" sz="1800" dirty="0">
                <a:latin typeface="+mj-lt"/>
                <a:cs typeface="Arial" charset="0"/>
              </a:rPr>
              <a:t> allele is associated with breast cancer</a:t>
            </a:r>
          </a:p>
        </p:txBody>
      </p:sp>
      <p:graphicFrame>
        <p:nvGraphicFramePr>
          <p:cNvPr id="7" name="Table 6"/>
          <p:cNvGraphicFramePr>
            <a:graphicFrameLocks noGrp="1"/>
          </p:cNvGraphicFramePr>
          <p:nvPr/>
        </p:nvGraphicFramePr>
        <p:xfrm>
          <a:off x="2046288" y="1822450"/>
          <a:ext cx="5208587" cy="1368425"/>
        </p:xfrm>
        <a:graphic>
          <a:graphicData uri="http://schemas.openxmlformats.org/drawingml/2006/table">
            <a:tbl>
              <a:tblPr/>
              <a:tblGrid>
                <a:gridCol w="965141"/>
                <a:gridCol w="616547"/>
                <a:gridCol w="774018"/>
                <a:gridCol w="923869"/>
                <a:gridCol w="909264"/>
                <a:gridCol w="1019748"/>
              </a:tblGrid>
              <a:tr h="395153">
                <a:tc>
                  <a:txBody>
                    <a:bodyPr/>
                    <a:lstStyle/>
                    <a:p>
                      <a:pPr marL="0" marR="0">
                        <a:spcBef>
                          <a:spcPts val="0"/>
                        </a:spcBef>
                        <a:spcAft>
                          <a:spcPts val="0"/>
                        </a:spcAft>
                      </a:pPr>
                      <a:r>
                        <a:rPr lang="en-US" sz="1000" dirty="0">
                          <a:latin typeface="Arial"/>
                          <a:ea typeface="Times New Roman"/>
                          <a:cs typeface="Times New Roman"/>
                        </a:rPr>
                        <a:t>Gene</a:t>
                      </a:r>
                      <a:endParaRPr lang="en-US" sz="1200" dirty="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spcBef>
                          <a:spcPts val="0"/>
                        </a:spcBef>
                        <a:spcAft>
                          <a:spcPts val="0"/>
                        </a:spcAft>
                      </a:pPr>
                      <a:r>
                        <a:rPr lang="en-US" sz="1000">
                          <a:latin typeface="Arial"/>
                          <a:ea typeface="Times New Roman"/>
                          <a:cs typeface="Times New Roman"/>
                        </a:rPr>
                        <a:t>Motif</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latin typeface="Arial"/>
                          <a:ea typeface="Times New Roman"/>
                          <a:cs typeface="Times New Roman"/>
                        </a:rPr>
                        <a:t>Reference</a:t>
                      </a:r>
                      <a:endParaRPr lang="en-US" sz="1200">
                        <a:latin typeface="Times New Roman"/>
                        <a:ea typeface="Times New Roman"/>
                        <a:cs typeface="Times New Roman"/>
                      </a:endParaRPr>
                    </a:p>
                    <a:p>
                      <a:pPr marL="0" marR="0" algn="ctr">
                        <a:spcBef>
                          <a:spcPts val="0"/>
                        </a:spcBef>
                        <a:spcAft>
                          <a:spcPts val="0"/>
                        </a:spcAft>
                      </a:pPr>
                      <a:r>
                        <a:rPr lang="en-US" sz="1000">
                          <a:latin typeface="Arial"/>
                          <a:ea typeface="Times New Roman"/>
                          <a:cs typeface="Times New Roman"/>
                        </a:rPr>
                        <a:t>(hg18)</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latin typeface="Arial"/>
                          <a:ea typeface="Times New Roman"/>
                          <a:cs typeface="Times New Roman"/>
                        </a:rPr>
                        <a:t>Utah Father (NA12891)</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latin typeface="Arial"/>
                          <a:ea typeface="Times New Roman"/>
                          <a:cs typeface="Times New Roman"/>
                        </a:rPr>
                        <a:t>Utah Mother (NA12892)</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latin typeface="Arial"/>
                          <a:ea typeface="Times New Roman"/>
                          <a:cs typeface="Times New Roman"/>
                        </a:rPr>
                        <a:t>Daughter (NA12878)</a:t>
                      </a:r>
                    </a:p>
                  </a:txBody>
                  <a:tcPr marL="68576" marR="68576" marT="0" marB="0" anchor="b">
                    <a:lnL>
                      <a:noFill/>
                    </a:lnL>
                    <a:lnR>
                      <a:noFill/>
                    </a:lnR>
                    <a:lnT>
                      <a:noFill/>
                    </a:lnT>
                    <a:lnB>
                      <a:noFill/>
                    </a:lnB>
                  </a:tcPr>
                </a:tc>
              </a:tr>
              <a:tr h="249036">
                <a:tc>
                  <a:txBody>
                    <a:bodyPr/>
                    <a:lstStyle/>
                    <a:p>
                      <a:pPr marL="0" marR="0">
                        <a:spcBef>
                          <a:spcPts val="0"/>
                        </a:spcBef>
                        <a:spcAft>
                          <a:spcPts val="0"/>
                        </a:spcAft>
                      </a:pPr>
                      <a:r>
                        <a:rPr lang="en-US" sz="1000">
                          <a:latin typeface="Arial"/>
                          <a:ea typeface="Times New Roman"/>
                          <a:cs typeface="Times New Roman"/>
                        </a:rPr>
                        <a:t>GPX1</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spcBef>
                          <a:spcPts val="0"/>
                        </a:spcBef>
                        <a:spcAft>
                          <a:spcPts val="0"/>
                        </a:spcAft>
                      </a:pPr>
                      <a:r>
                        <a:rPr lang="en-US" sz="1000">
                          <a:latin typeface="Arial"/>
                          <a:ea typeface="Times New Roman"/>
                          <a:cs typeface="Times New Roman"/>
                        </a:rPr>
                        <a:t>GCC</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6</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5(3)</a:t>
                      </a:r>
                      <a:endParaRPr lang="en-US" sz="1200">
                        <a:latin typeface="Times New Roman"/>
                        <a:ea typeface="Times New Roman"/>
                        <a:cs typeface="Times New Roman"/>
                      </a:endParaRPr>
                    </a:p>
                  </a:txBody>
                  <a:tcPr marL="68576" marR="68576" marT="0" marB="0" anchor="b">
                    <a:lnL>
                      <a:noFill/>
                    </a:lnL>
                    <a:lnR>
                      <a:noFill/>
                    </a:lnR>
                    <a:lnT>
                      <a:noFill/>
                    </a:lnT>
                    <a:lnB>
                      <a:noFill/>
                    </a:lnB>
                  </a:tcPr>
                </a:tc>
              </a:tr>
              <a:tr h="249036">
                <a:tc>
                  <a:txBody>
                    <a:bodyPr/>
                    <a:lstStyle/>
                    <a:p>
                      <a:pPr marL="0" marR="0">
                        <a:spcBef>
                          <a:spcPts val="0"/>
                        </a:spcBef>
                        <a:spcAft>
                          <a:spcPts val="0"/>
                        </a:spcAft>
                      </a:pPr>
                      <a:r>
                        <a:rPr lang="en-US" sz="1000">
                          <a:latin typeface="Arial"/>
                          <a:ea typeface="Times New Roman"/>
                          <a:cs typeface="Times New Roman"/>
                        </a:rPr>
                        <a:t>MAML3</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spcBef>
                          <a:spcPts val="0"/>
                        </a:spcBef>
                        <a:spcAft>
                          <a:spcPts val="0"/>
                        </a:spcAft>
                      </a:pPr>
                      <a:r>
                        <a:rPr lang="en-US" sz="1000">
                          <a:latin typeface="Arial"/>
                          <a:ea typeface="Times New Roman"/>
                          <a:cs typeface="Times New Roman"/>
                        </a:rPr>
                        <a:t>CAG</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9</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8(9)</a:t>
                      </a:r>
                      <a:endParaRPr lang="en-US" sz="1200">
                        <a:latin typeface="Times New Roman"/>
                        <a:ea typeface="Times New Roman"/>
                        <a:cs typeface="Times New Roman"/>
                      </a:endParaRPr>
                    </a:p>
                  </a:txBody>
                  <a:tcPr marL="68576" marR="68576" marT="0" marB="0" anchor="b">
                    <a:lnL>
                      <a:noFill/>
                    </a:lnL>
                    <a:lnR>
                      <a:noFill/>
                    </a:lnR>
                    <a:lnT>
                      <a:noFill/>
                    </a:lnT>
                    <a:lnB>
                      <a:noFill/>
                    </a:lnB>
                  </a:tcPr>
                </a:tc>
              </a:tr>
              <a:tr h="237600">
                <a:tc>
                  <a:txBody>
                    <a:bodyPr/>
                    <a:lstStyle/>
                    <a:p>
                      <a:pPr marL="0" marR="0">
                        <a:spcBef>
                          <a:spcPts val="0"/>
                        </a:spcBef>
                        <a:spcAft>
                          <a:spcPts val="0"/>
                        </a:spcAft>
                      </a:pPr>
                      <a:r>
                        <a:rPr lang="en-US" sz="1000">
                          <a:latin typeface="Arial"/>
                          <a:ea typeface="Times New Roman"/>
                          <a:cs typeface="Times New Roman"/>
                        </a:rPr>
                        <a:t>PRDM15</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spcBef>
                          <a:spcPts val="0"/>
                        </a:spcBef>
                        <a:spcAft>
                          <a:spcPts val="0"/>
                        </a:spcAft>
                      </a:pPr>
                      <a:r>
                        <a:rPr lang="en-US" sz="1000">
                          <a:latin typeface="Arial"/>
                          <a:ea typeface="Times New Roman"/>
                          <a:cs typeface="Times New Roman"/>
                        </a:rPr>
                        <a:t>CAG</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latin typeface="Arial"/>
                          <a:ea typeface="Times New Roman"/>
                          <a:cs typeface="Times New Roman"/>
                        </a:rPr>
                        <a:t>5</a:t>
                      </a:r>
                      <a:endParaRPr lang="en-US" sz="1200" dirty="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5(3)</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6 (2), 5 (2)</a:t>
                      </a:r>
                      <a:endParaRPr lang="en-US" sz="1200">
                        <a:latin typeface="Times New Roman"/>
                        <a:ea typeface="Times New Roman"/>
                        <a:cs typeface="Times New Roman"/>
                      </a:endParaRPr>
                    </a:p>
                  </a:txBody>
                  <a:tcPr marL="68576" marR="68576" marT="0" marB="0" anchor="b">
                    <a:lnL>
                      <a:noFill/>
                    </a:lnL>
                    <a:lnR>
                      <a:noFill/>
                    </a:lnR>
                    <a:lnT>
                      <a:noFill/>
                    </a:lnT>
                    <a:lnB>
                      <a:noFill/>
                    </a:lnB>
                  </a:tcPr>
                </a:tc>
              </a:tr>
              <a:tr h="237600">
                <a:tc>
                  <a:txBody>
                    <a:bodyPr/>
                    <a:lstStyle/>
                    <a:p>
                      <a:pPr marL="0" marR="0">
                        <a:spcBef>
                          <a:spcPts val="0"/>
                        </a:spcBef>
                        <a:spcAft>
                          <a:spcPts val="0"/>
                        </a:spcAft>
                      </a:pPr>
                      <a:r>
                        <a:rPr lang="en-US" sz="1000">
                          <a:latin typeface="Arial"/>
                          <a:ea typeface="Times New Roman"/>
                          <a:cs typeface="Times New Roman"/>
                        </a:rPr>
                        <a:t>TMIE*</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spcBef>
                          <a:spcPts val="0"/>
                        </a:spcBef>
                        <a:spcAft>
                          <a:spcPts val="0"/>
                        </a:spcAft>
                      </a:pPr>
                      <a:r>
                        <a:rPr lang="en-US" sz="1000">
                          <a:latin typeface="Arial"/>
                          <a:ea typeface="Times New Roman"/>
                          <a:cs typeface="Times New Roman"/>
                        </a:rPr>
                        <a:t>TTC</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9</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9(5)</a:t>
                      </a:r>
                      <a:endParaRPr lang="en-US" sz="120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latin typeface="Arial"/>
                          <a:ea typeface="Times New Roman"/>
                          <a:cs typeface="Times New Roman"/>
                        </a:rPr>
                        <a:t>-</a:t>
                      </a:r>
                      <a:endParaRPr lang="en-US" sz="1200" dirty="0">
                        <a:latin typeface="Times New Roman"/>
                        <a:ea typeface="Times New Roman"/>
                        <a:cs typeface="Times New Roman"/>
                      </a:endParaRPr>
                    </a:p>
                  </a:txBody>
                  <a:tcPr marL="68576" marR="68576"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latin typeface="Arial"/>
                          <a:ea typeface="Times New Roman"/>
                          <a:cs typeface="Times New Roman"/>
                        </a:rPr>
                        <a:t>8(3)</a:t>
                      </a:r>
                      <a:endParaRPr lang="en-US" sz="1200" dirty="0">
                        <a:latin typeface="Times New Roman"/>
                        <a:ea typeface="Times New Roman"/>
                        <a:cs typeface="Times New Roman"/>
                      </a:endParaRPr>
                    </a:p>
                  </a:txBody>
                  <a:tcPr marL="68576" marR="68576" marT="0" marB="0" anchor="b">
                    <a:lnL>
                      <a:noFill/>
                    </a:lnL>
                    <a:lnR>
                      <a:noFill/>
                    </a:lnR>
                    <a:lnT>
                      <a:noFill/>
                    </a:lnT>
                    <a:lnB>
                      <a:noFill/>
                    </a:lnB>
                  </a:tcPr>
                </a:tc>
              </a:tr>
            </a:tbl>
          </a:graphicData>
        </a:graphic>
      </p:graphicFrame>
      <p:sp>
        <p:nvSpPr>
          <p:cNvPr id="36899"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36900" name="Rectangle 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hangingPunct="0"/>
            <a:endParaRPr lang="en-US"/>
          </a:p>
        </p:txBody>
      </p:sp>
      <p:graphicFrame>
        <p:nvGraphicFramePr>
          <p:cNvPr id="10" name="Table 9"/>
          <p:cNvGraphicFramePr>
            <a:graphicFrameLocks noGrp="1"/>
          </p:cNvGraphicFramePr>
          <p:nvPr/>
        </p:nvGraphicFramePr>
        <p:xfrm>
          <a:off x="2136775" y="3490913"/>
          <a:ext cx="4924425" cy="982686"/>
        </p:xfrm>
        <a:graphic>
          <a:graphicData uri="http://schemas.openxmlformats.org/drawingml/2006/table">
            <a:tbl>
              <a:tblPr/>
              <a:tblGrid>
                <a:gridCol w="923925"/>
                <a:gridCol w="550545"/>
                <a:gridCol w="664845"/>
                <a:gridCol w="889000"/>
                <a:gridCol w="893445"/>
                <a:gridCol w="1002665"/>
              </a:tblGrid>
              <a:tr h="411457">
                <a:tc>
                  <a:txBody>
                    <a:bodyPr/>
                    <a:lstStyle/>
                    <a:p>
                      <a:pPr marL="0" marR="0">
                        <a:spcBef>
                          <a:spcPts val="0"/>
                        </a:spcBef>
                        <a:spcAft>
                          <a:spcPts val="0"/>
                        </a:spcAft>
                      </a:pPr>
                      <a:r>
                        <a:rPr lang="en-US" sz="900" dirty="0">
                          <a:latin typeface="Arial"/>
                          <a:ea typeface="Times New Roman"/>
                          <a:cs typeface="Times New Roman"/>
                        </a:rPr>
                        <a:t>       </a:t>
                      </a:r>
                      <a:endParaRPr lang="en-US" sz="1200" dirty="0">
                        <a:latin typeface="Times New Roman"/>
                        <a:ea typeface="Times New Roman"/>
                        <a:cs typeface="Times New Roman"/>
                      </a:endParaRPr>
                    </a:p>
                    <a:p>
                      <a:pPr marL="0" marR="0">
                        <a:spcBef>
                          <a:spcPts val="0"/>
                        </a:spcBef>
                        <a:spcAft>
                          <a:spcPts val="0"/>
                        </a:spcAft>
                      </a:pPr>
                      <a:r>
                        <a:rPr lang="en-US" sz="900" dirty="0">
                          <a:latin typeface="Arial"/>
                          <a:ea typeface="Times New Roman"/>
                          <a:cs typeface="Times New Roman"/>
                        </a:rPr>
                        <a:t>Gene</a:t>
                      </a:r>
                      <a:endParaRPr lang="en-US" sz="12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latin typeface="Arial"/>
                          <a:ea typeface="Times New Roman"/>
                          <a:cs typeface="Times New Roman"/>
                        </a:rPr>
                        <a:t>Motif</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latin typeface="Arial"/>
                          <a:ea typeface="Times New Roman"/>
                          <a:cs typeface="Times New Roman"/>
                        </a:rPr>
                        <a:t>Reference</a:t>
                      </a:r>
                      <a:endParaRPr lang="en-US" sz="1200">
                        <a:latin typeface="Times New Roman"/>
                        <a:ea typeface="Times New Roman"/>
                        <a:cs typeface="Times New Roman"/>
                      </a:endParaRPr>
                    </a:p>
                    <a:p>
                      <a:pPr marL="0" marR="0" algn="ctr">
                        <a:spcBef>
                          <a:spcPts val="0"/>
                        </a:spcBef>
                        <a:spcAft>
                          <a:spcPts val="0"/>
                        </a:spcAft>
                      </a:pPr>
                      <a:r>
                        <a:rPr lang="en-US" sz="900">
                          <a:latin typeface="Arial"/>
                          <a:ea typeface="Times New Roman"/>
                          <a:cs typeface="Times New Roman"/>
                        </a:rPr>
                        <a:t>(hg18)</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latin typeface="Arial"/>
                          <a:ea typeface="Times New Roman"/>
                          <a:cs typeface="Times New Roman"/>
                        </a:rPr>
                        <a:t>Nigerian Father (NA19239)</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dirty="0">
                          <a:latin typeface="Arial"/>
                          <a:ea typeface="Times New Roman"/>
                          <a:cs typeface="Times New Roman"/>
                        </a:rPr>
                        <a:t>Nigerian Mother (NA19238)</a:t>
                      </a:r>
                      <a:endParaRPr lang="en-US" sz="12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latin typeface="Arial"/>
                          <a:ea typeface="Times New Roman"/>
                          <a:cs typeface="Times New Roman"/>
                        </a:rPr>
                        <a:t>Nigerian Daughter (NA19240)</a:t>
                      </a:r>
                      <a:endParaRPr lang="en-US" sz="1200">
                        <a:latin typeface="Times New Roman"/>
                        <a:ea typeface="Times New Roman"/>
                        <a:cs typeface="Times New Roman"/>
                      </a:endParaRPr>
                    </a:p>
                  </a:txBody>
                  <a:tcPr marL="68580" marR="68580" marT="0" marB="0" anchor="b">
                    <a:lnL>
                      <a:noFill/>
                    </a:lnL>
                    <a:lnR>
                      <a:noFill/>
                    </a:lnR>
                    <a:lnT>
                      <a:noFill/>
                    </a:lnT>
                    <a:lnB>
                      <a:noFill/>
                    </a:lnB>
                  </a:tcPr>
                </a:tc>
              </a:tr>
              <a:tr h="190402">
                <a:tc>
                  <a:txBody>
                    <a:bodyPr/>
                    <a:lstStyle/>
                    <a:p>
                      <a:pPr marL="0" marR="0">
                        <a:spcBef>
                          <a:spcPts val="0"/>
                        </a:spcBef>
                        <a:spcAft>
                          <a:spcPts val="0"/>
                        </a:spcAft>
                      </a:pPr>
                      <a:r>
                        <a:rPr lang="en-US" sz="1000">
                          <a:latin typeface="Arial"/>
                          <a:ea typeface="Times New Roman"/>
                          <a:cs typeface="Times New Roman"/>
                        </a:rPr>
                        <a:t>HAVCR1</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000">
                          <a:latin typeface="Arial"/>
                          <a:ea typeface="Times New Roman"/>
                          <a:cs typeface="Times New Roman"/>
                        </a:rPr>
                        <a:t>ACA</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4</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3(8)</a:t>
                      </a:r>
                      <a:endParaRPr lang="en-US" sz="1200">
                        <a:latin typeface="Times New Roman"/>
                        <a:ea typeface="Times New Roman"/>
                        <a:cs typeface="Times New Roman"/>
                      </a:endParaRPr>
                    </a:p>
                  </a:txBody>
                  <a:tcPr marL="68580" marR="68580" marT="0" marB="0" anchor="b">
                    <a:lnL>
                      <a:noFill/>
                    </a:lnL>
                    <a:lnR>
                      <a:noFill/>
                    </a:lnR>
                    <a:lnT>
                      <a:noFill/>
                    </a:lnT>
                    <a:lnB>
                      <a:noFill/>
                    </a:lnB>
                  </a:tcPr>
                </a:tc>
              </a:tr>
              <a:tr h="190402">
                <a:tc>
                  <a:txBody>
                    <a:bodyPr/>
                    <a:lstStyle/>
                    <a:p>
                      <a:pPr marL="0" marR="0">
                        <a:spcBef>
                          <a:spcPts val="0"/>
                        </a:spcBef>
                        <a:spcAft>
                          <a:spcPts val="0"/>
                        </a:spcAft>
                      </a:pPr>
                      <a:r>
                        <a:rPr lang="en-US" sz="1000">
                          <a:latin typeface="Arial"/>
                          <a:ea typeface="Times New Roman"/>
                          <a:cs typeface="Times New Roman"/>
                        </a:rPr>
                        <a:t>MAML3</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000">
                          <a:latin typeface="Arial"/>
                          <a:ea typeface="Times New Roman"/>
                          <a:cs typeface="Times New Roman"/>
                        </a:rPr>
                        <a:t>CAG</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9</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8(23)</a:t>
                      </a:r>
                      <a:endParaRPr lang="en-US" sz="1200">
                        <a:latin typeface="Times New Roman"/>
                        <a:ea typeface="Times New Roman"/>
                        <a:cs typeface="Times New Roman"/>
                      </a:endParaRPr>
                    </a:p>
                  </a:txBody>
                  <a:tcPr marL="68580" marR="68580" marT="0" marB="0" anchor="b">
                    <a:lnL>
                      <a:noFill/>
                    </a:lnL>
                    <a:lnR>
                      <a:noFill/>
                    </a:lnR>
                    <a:lnT>
                      <a:noFill/>
                    </a:lnT>
                    <a:lnB>
                      <a:noFill/>
                    </a:lnB>
                  </a:tcPr>
                </a:tc>
              </a:tr>
              <a:tr h="190402">
                <a:tc>
                  <a:txBody>
                    <a:bodyPr/>
                    <a:lstStyle/>
                    <a:p>
                      <a:pPr marL="0" marR="0">
                        <a:spcBef>
                          <a:spcPts val="0"/>
                        </a:spcBef>
                        <a:spcAft>
                          <a:spcPts val="0"/>
                        </a:spcAft>
                      </a:pPr>
                      <a:r>
                        <a:rPr lang="en-US" sz="1000">
                          <a:latin typeface="Arial"/>
                          <a:ea typeface="Times New Roman"/>
                          <a:cs typeface="Times New Roman"/>
                        </a:rPr>
                        <a:t>NOTCH4</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000">
                          <a:latin typeface="Arial"/>
                          <a:ea typeface="Times New Roman"/>
                          <a:cs typeface="Times New Roman"/>
                        </a:rPr>
                        <a:t>CAG</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10</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latin typeface="Arial"/>
                          <a:ea typeface="Times New Roman"/>
                          <a:cs typeface="Times New Roman"/>
                        </a:rPr>
                        <a:t>9(3)</a:t>
                      </a:r>
                      <a:endParaRPr lang="en-US" sz="1200" dirty="0">
                        <a:latin typeface="Times New Roman"/>
                        <a:ea typeface="Times New Roman"/>
                        <a:cs typeface="Times New Roman"/>
                      </a:endParaRPr>
                    </a:p>
                  </a:txBody>
                  <a:tcPr marL="68580" marR="68580" marT="0" marB="0" anchor="b">
                    <a:lnL>
                      <a:noFill/>
                    </a:lnL>
                    <a:lnR>
                      <a:noFill/>
                    </a:lnR>
                    <a:lnT>
                      <a:noFill/>
                    </a:lnT>
                    <a:lnB>
                      <a:noFill/>
                    </a:lnB>
                  </a:tcPr>
                </a:tc>
              </a:tr>
            </a:tbl>
          </a:graphicData>
        </a:graphic>
      </p:graphicFrame>
    </p:spTree>
    <p:extLst>
      <p:ext uri="{BB962C8B-B14F-4D97-AF65-F5344CB8AC3E}">
        <p14:creationId xmlns:p14="http://schemas.microsoft.com/office/powerpoint/2010/main" xmlns="" val="3630597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1" y="204788"/>
            <a:ext cx="8332788" cy="914400"/>
          </a:xfrm>
        </p:spPr>
        <p:txBody>
          <a:bodyPr>
            <a:noAutofit/>
          </a:bodyPr>
          <a:lstStyle/>
          <a:p>
            <a:r>
              <a:rPr lang="en-US" sz="2800" dirty="0" smtClean="0"/>
              <a:t>1,000 Genomes Project Pilot 3 data is ripe with repeat variation discoveries</a:t>
            </a:r>
          </a:p>
        </p:txBody>
      </p:sp>
      <p:sp>
        <p:nvSpPr>
          <p:cNvPr id="102403" name="Rectangle 3"/>
          <p:cNvSpPr>
            <a:spLocks noGrp="1" noChangeArrowheads="1"/>
          </p:cNvSpPr>
          <p:nvPr>
            <p:ph type="body" idx="1"/>
          </p:nvPr>
        </p:nvSpPr>
        <p:spPr>
          <a:xfrm>
            <a:off x="457200" y="1401763"/>
            <a:ext cx="8229600" cy="4525962"/>
          </a:xfrm>
        </p:spPr>
        <p:txBody>
          <a:bodyPr>
            <a:normAutofit/>
          </a:bodyPr>
          <a:lstStyle/>
          <a:p>
            <a:pPr>
              <a:defRPr/>
            </a:pPr>
            <a:r>
              <a:rPr lang="en-US" sz="2000" dirty="0" smtClean="0"/>
              <a:t>The 697 genomes included in the 1000 Genomes Project pilot study 3 were sequenced on a variety of second generation sequencing platforms: ABI </a:t>
            </a:r>
            <a:r>
              <a:rPr lang="en-US" sz="2000" dirty="0" err="1" smtClean="0"/>
              <a:t>SOLiD</a:t>
            </a:r>
            <a:r>
              <a:rPr lang="en-US" sz="2000" dirty="0" smtClean="0"/>
              <a:t>, 454, and </a:t>
            </a:r>
            <a:r>
              <a:rPr lang="en-US" sz="2000" dirty="0" err="1" smtClean="0"/>
              <a:t>Illumina</a:t>
            </a:r>
            <a:r>
              <a:rPr lang="en-US" sz="2000" dirty="0" smtClean="0"/>
              <a:t>. These samples cover 7 populations from the USA, China, Italy, Kenya, Nigeria, and Japan. </a:t>
            </a:r>
          </a:p>
          <a:p>
            <a:pPr>
              <a:defRPr/>
            </a:pPr>
            <a:r>
              <a:rPr lang="en-US" sz="2000" dirty="0" smtClean="0"/>
              <a:t>Of the 697 genomes, 570 were sequenced at the minimum read length, resulting in an average depth of coverage in targeted regions of 42.6x depth.  The effective coverage at microsatellite loci was ~16x.</a:t>
            </a:r>
          </a:p>
          <a:p>
            <a:pPr>
              <a:defRPr/>
            </a:pPr>
            <a:r>
              <a:rPr lang="en-US" sz="2000" dirty="0" smtClean="0"/>
              <a:t>We analyzed a total of 2,993 microsatellite loci from 570 individuals sequenced by the 1000 Genomes Project. </a:t>
            </a:r>
          </a:p>
          <a:p>
            <a:pPr lvl="1">
              <a:defRPr/>
            </a:pPr>
            <a:r>
              <a:rPr lang="en-US" sz="1600" dirty="0" smtClean="0"/>
              <a:t>From the 549 microsatellite loci contained in the targeted </a:t>
            </a:r>
            <a:r>
              <a:rPr lang="en-US" sz="1600" dirty="0" err="1" smtClean="0"/>
              <a:t>exon</a:t>
            </a:r>
            <a:r>
              <a:rPr lang="en-US" sz="1600" dirty="0" smtClean="0"/>
              <a:t> regions, we found 31 variable loci, for a total of 9004 variations in the population, or  16 variations per genome.</a:t>
            </a:r>
          </a:p>
          <a:p>
            <a:pPr lvl="1">
              <a:defRPr/>
            </a:pPr>
            <a:r>
              <a:rPr lang="en-US" sz="1600" dirty="0" smtClean="0"/>
              <a:t>None of these microsatellite variations were identified using standard variant calling methods though 60% have been previously documented and all are located in genes associated with cancer. </a:t>
            </a:r>
          </a:p>
        </p:txBody>
      </p:sp>
    </p:spTree>
    <p:extLst>
      <p:ext uri="{BB962C8B-B14F-4D97-AF65-F5344CB8AC3E}">
        <p14:creationId xmlns:p14="http://schemas.microsoft.com/office/powerpoint/2010/main" xmlns="" val="4252885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685800" y="228600"/>
            <a:ext cx="8077200" cy="1143000"/>
          </a:xfrm>
        </p:spPr>
        <p:txBody>
          <a:bodyPr>
            <a:noAutofit/>
          </a:bodyPr>
          <a:lstStyle/>
          <a:p>
            <a:r>
              <a:rPr lang="en-US" sz="2800" dirty="0" smtClean="0"/>
              <a:t>Variations at </a:t>
            </a:r>
            <a:r>
              <a:rPr lang="en-US" sz="2800" dirty="0" err="1" smtClean="0"/>
              <a:t>exonic</a:t>
            </a:r>
            <a:r>
              <a:rPr lang="en-US" sz="2800" dirty="0" smtClean="0"/>
              <a:t> microsatellite loci have high potential for impact</a:t>
            </a:r>
            <a:br>
              <a:rPr lang="en-US" sz="2800" dirty="0" smtClean="0"/>
            </a:br>
            <a:endParaRPr lang="en-US" sz="2800" dirty="0" smtClean="0"/>
          </a:p>
        </p:txBody>
      </p:sp>
      <p:pic>
        <p:nvPicPr>
          <p:cNvPr id="3076" name="Picture 4"/>
          <p:cNvPicPr>
            <a:picLocks noChangeAspect="1" noChangeArrowheads="1"/>
          </p:cNvPicPr>
          <p:nvPr/>
        </p:nvPicPr>
        <p:blipFill>
          <a:blip r:embed="rId3" cstate="print"/>
          <a:srcRect/>
          <a:stretch>
            <a:fillRect/>
          </a:stretch>
        </p:blipFill>
        <p:spPr bwMode="auto">
          <a:xfrm>
            <a:off x="1981200" y="1066800"/>
            <a:ext cx="5745163" cy="5575300"/>
          </a:xfrm>
          <a:prstGeom prst="rect">
            <a:avLst/>
          </a:prstGeom>
          <a:noFill/>
          <a:ln w="9525">
            <a:noFill/>
            <a:miter lim="800000"/>
            <a:headEnd/>
            <a:tailEnd/>
          </a:ln>
          <a:effectLst/>
        </p:spPr>
      </p:pic>
    </p:spTree>
    <p:extLst>
      <p:ext uri="{BB962C8B-B14F-4D97-AF65-F5344CB8AC3E}">
        <p14:creationId xmlns:p14="http://schemas.microsoft.com/office/powerpoint/2010/main" xmlns="" val="1058013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idx="4294967295"/>
          </p:nvPr>
        </p:nvSpPr>
        <p:spPr>
          <a:xfrm>
            <a:off x="152400" y="669925"/>
            <a:ext cx="3330575" cy="4587875"/>
          </a:xfrm>
        </p:spPr>
        <p:txBody>
          <a:bodyPr>
            <a:normAutofit/>
          </a:bodyPr>
          <a:lstStyle/>
          <a:p>
            <a:r>
              <a:rPr lang="en-US" sz="2800" dirty="0" smtClean="0"/>
              <a:t>Where from here?</a:t>
            </a:r>
            <a:endParaRPr lang="en-US" sz="2800" dirty="0" smtClean="0">
              <a:solidFill>
                <a:schemeClr val="tx1"/>
              </a:solidFill>
            </a:endParaRPr>
          </a:p>
        </p:txBody>
      </p:sp>
      <p:pic>
        <p:nvPicPr>
          <p:cNvPr id="25603" name="Picture 7"/>
          <p:cNvPicPr>
            <a:picLocks noChangeAspect="1" noChangeArrowheads="1"/>
          </p:cNvPicPr>
          <p:nvPr/>
        </p:nvPicPr>
        <p:blipFill>
          <a:blip r:embed="rId3" cstate="print"/>
          <a:srcRect/>
          <a:stretch>
            <a:fillRect/>
          </a:stretch>
        </p:blipFill>
        <p:spPr bwMode="auto">
          <a:xfrm>
            <a:off x="3741738" y="290513"/>
            <a:ext cx="5173662" cy="6467475"/>
          </a:xfrm>
          <a:prstGeom prst="rect">
            <a:avLst/>
          </a:prstGeom>
          <a:noFill/>
          <a:ln w="12700">
            <a:noFill/>
            <a:miter lim="800000"/>
            <a:headEnd type="none" w="sm" len="sm"/>
            <a:tailEnd type="none" w="sm" len="sm"/>
          </a:ln>
        </p:spPr>
      </p:pic>
      <p:sp>
        <p:nvSpPr>
          <p:cNvPr id="25604" name="Subtitle 5"/>
          <p:cNvSpPr>
            <a:spLocks noGrp="1"/>
          </p:cNvSpPr>
          <p:nvPr>
            <p:ph type="subTitle" idx="4294967295"/>
          </p:nvPr>
        </p:nvSpPr>
        <p:spPr>
          <a:xfrm>
            <a:off x="1371600" y="3886200"/>
            <a:ext cx="6400800" cy="1752600"/>
          </a:xfrm>
        </p:spPr>
        <p:txBody>
          <a:bodyPr/>
          <a:lstStyle/>
          <a:p>
            <a:pPr marL="0" indent="0" algn="ctr">
              <a:buFontTx/>
              <a:buNone/>
            </a:pPr>
            <a:r>
              <a:rPr lang="en-US"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1" y="204788"/>
            <a:ext cx="8332788" cy="914400"/>
          </a:xfrm>
        </p:spPr>
        <p:txBody>
          <a:bodyPr>
            <a:noAutofit/>
          </a:bodyPr>
          <a:lstStyle/>
          <a:p>
            <a:r>
              <a:rPr lang="en-US" sz="2800" dirty="0" smtClean="0"/>
              <a:t>And what is next?</a:t>
            </a:r>
          </a:p>
        </p:txBody>
      </p:sp>
      <p:sp>
        <p:nvSpPr>
          <p:cNvPr id="102403" name="Rectangle 3"/>
          <p:cNvSpPr>
            <a:spLocks noGrp="1" noChangeArrowheads="1"/>
          </p:cNvSpPr>
          <p:nvPr>
            <p:ph type="body" idx="1"/>
          </p:nvPr>
        </p:nvSpPr>
        <p:spPr>
          <a:xfrm>
            <a:off x="457200" y="1401763"/>
            <a:ext cx="8229600" cy="4525962"/>
          </a:xfrm>
        </p:spPr>
        <p:txBody>
          <a:bodyPr>
            <a:normAutofit/>
          </a:bodyPr>
          <a:lstStyle/>
          <a:p>
            <a:pPr>
              <a:defRPr/>
            </a:pPr>
            <a:r>
              <a:rPr lang="en-US" sz="1800" dirty="0" smtClean="0"/>
              <a:t>Establish robust routine to target enrich deep sequence samples to provide supplemental raw data for more complete microsatellite genome sequencing.</a:t>
            </a:r>
          </a:p>
          <a:p>
            <a:pPr>
              <a:defRPr/>
            </a:pPr>
            <a:r>
              <a:rPr lang="en-US" sz="1800" dirty="0" smtClean="0"/>
              <a:t>Compare the microsatellite genomes </a:t>
            </a:r>
            <a:r>
              <a:rPr lang="en-US" sz="1800" dirty="0" err="1" smtClean="0"/>
              <a:t>allel</a:t>
            </a:r>
            <a:r>
              <a:rPr lang="en-US" sz="1800" dirty="0" smtClean="0"/>
              <a:t> distributions of 1000 Genomes Project data (‘normal’) and The Cancer Genome Atlas data (‘cancer’) to identify informative loci, and then pursue them.</a:t>
            </a:r>
          </a:p>
          <a:p>
            <a:pPr>
              <a:defRPr/>
            </a:pPr>
            <a:r>
              <a:rPr lang="en-US" sz="1800" dirty="0" smtClean="0"/>
              <a:t>Perform target enrichment deep sequencing to measure the microsatellite genome in more cancer samples, neurological disease samples and cell lines exposed to various stressors.</a:t>
            </a:r>
          </a:p>
          <a:p>
            <a:pPr>
              <a:defRPr/>
            </a:pPr>
            <a:r>
              <a:rPr lang="en-US" sz="1800" dirty="0" smtClean="0"/>
              <a:t>And…</a:t>
            </a:r>
          </a:p>
        </p:txBody>
      </p:sp>
      <p:pic>
        <p:nvPicPr>
          <p:cNvPr id="5122" name="Picture 2"/>
          <p:cNvPicPr>
            <a:picLocks noChangeAspect="1" noChangeArrowheads="1"/>
          </p:cNvPicPr>
          <p:nvPr/>
        </p:nvPicPr>
        <p:blipFill>
          <a:blip r:embed="rId3" cstate="print"/>
          <a:srcRect/>
          <a:stretch>
            <a:fillRect/>
          </a:stretch>
        </p:blipFill>
        <p:spPr bwMode="auto">
          <a:xfrm>
            <a:off x="1600200" y="3810000"/>
            <a:ext cx="2486025" cy="504825"/>
          </a:xfrm>
          <a:prstGeom prst="rect">
            <a:avLst/>
          </a:prstGeom>
          <a:noFill/>
          <a:ln w="9525">
            <a:noFill/>
            <a:miter lim="800000"/>
            <a:headEnd/>
            <a:tailEnd/>
          </a:ln>
          <a:effectLst/>
        </p:spPr>
      </p:pic>
    </p:spTree>
    <p:extLst>
      <p:ext uri="{BB962C8B-B14F-4D97-AF65-F5344CB8AC3E}">
        <p14:creationId xmlns:p14="http://schemas.microsoft.com/office/powerpoint/2010/main" xmlns="" val="425288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1219200" y="125413"/>
            <a:ext cx="6629400" cy="1408112"/>
          </a:xfrm>
        </p:spPr>
        <p:txBody>
          <a:bodyPr>
            <a:normAutofit fontScale="90000"/>
          </a:bodyPr>
          <a:lstStyle/>
          <a:p>
            <a:r>
              <a:rPr lang="en-US" sz="3600" smtClean="0">
                <a:solidFill>
                  <a:schemeClr val="bg1"/>
                </a:solidFill>
                <a:ea typeface="ＭＳ Ｐゴシック"/>
                <a:cs typeface="Arial" charset="0"/>
              </a:rPr>
              <a:t>Virginia Bioinformatics Institute at Virginia Tech</a:t>
            </a:r>
            <a:br>
              <a:rPr lang="en-US" sz="3600" smtClean="0">
                <a:solidFill>
                  <a:schemeClr val="bg1"/>
                </a:solidFill>
                <a:ea typeface="ＭＳ Ｐゴシック"/>
                <a:cs typeface="Arial" charset="0"/>
              </a:rPr>
            </a:br>
            <a:endParaRPr lang="en-US" sz="3600" smtClean="0">
              <a:solidFill>
                <a:schemeClr val="bg1"/>
              </a:solidFill>
              <a:ea typeface="ＭＳ Ｐゴシック"/>
            </a:endParaRPr>
          </a:p>
        </p:txBody>
      </p:sp>
      <p:sp>
        <p:nvSpPr>
          <p:cNvPr id="3" name="Subtitle 2"/>
          <p:cNvSpPr>
            <a:spLocks noGrp="1"/>
          </p:cNvSpPr>
          <p:nvPr>
            <p:ph type="subTitle" idx="1"/>
          </p:nvPr>
        </p:nvSpPr>
        <p:spPr>
          <a:xfrm>
            <a:off x="649407" y="2205608"/>
            <a:ext cx="4632625" cy="1375512"/>
          </a:xfrm>
        </p:spPr>
        <p:txBody>
          <a:bodyPr>
            <a:normAutofit fontScale="92500"/>
          </a:bodyPr>
          <a:lstStyle/>
          <a:p>
            <a:pPr>
              <a:defRPr/>
            </a:pPr>
            <a:endParaRPr lang="en-US" sz="1050" dirty="0" smtClean="0">
              <a:cs typeface="Arial" pitchFamily="34" charset="0"/>
            </a:endParaRPr>
          </a:p>
          <a:p>
            <a:pPr>
              <a:defRPr/>
            </a:pPr>
            <a:r>
              <a:rPr lang="en-US" sz="1600" dirty="0">
                <a:cs typeface="Arial" pitchFamily="34" charset="0"/>
              </a:rPr>
              <a:t>For all who depend on the biomedical and life sciences, </a:t>
            </a:r>
          </a:p>
          <a:p>
            <a:pPr>
              <a:defRPr/>
            </a:pPr>
            <a:r>
              <a:rPr lang="en-US" sz="1600" dirty="0">
                <a:cs typeface="Arial" pitchFamily="34" charset="0"/>
              </a:rPr>
              <a:t>VBI sets the pace in bioinformatics </a:t>
            </a:r>
          </a:p>
          <a:p>
            <a:pPr>
              <a:defRPr/>
            </a:pPr>
            <a:r>
              <a:rPr lang="en-US" sz="1600" dirty="0">
                <a:cs typeface="Arial" pitchFamily="34" charset="0"/>
              </a:rPr>
              <a:t>by delivering </a:t>
            </a:r>
            <a:r>
              <a:rPr lang="en-US" sz="1600" dirty="0" smtClean="0">
                <a:cs typeface="Arial" pitchFamily="34" charset="0"/>
              </a:rPr>
              <a:t>breakthrough science</a:t>
            </a:r>
            <a:r>
              <a:rPr lang="en-US" sz="1600" dirty="0" smtClean="0">
                <a:cs typeface="Arial" pitchFamily="34" charset="0"/>
              </a:rPr>
              <a:t> </a:t>
            </a:r>
            <a:r>
              <a:rPr lang="en-US" sz="1600" dirty="0">
                <a:cs typeface="Arial" pitchFamily="34" charset="0"/>
              </a:rPr>
              <a:t>that </a:t>
            </a:r>
            <a:r>
              <a:rPr lang="en-US" sz="1600" dirty="0" smtClean="0">
                <a:cs typeface="Arial" pitchFamily="34" charset="0"/>
              </a:rPr>
              <a:t>ensures </a:t>
            </a:r>
            <a:r>
              <a:rPr lang="en-US" sz="1600" dirty="0">
                <a:cs typeface="Arial" pitchFamily="34" charset="0"/>
              </a:rPr>
              <a:t>health, security and welfare.</a:t>
            </a:r>
          </a:p>
          <a:p>
            <a:pPr>
              <a:defRPr/>
            </a:pPr>
            <a:endParaRPr lang="en-US" sz="1600" dirty="0" smtClean="0">
              <a:latin typeface="+mj-lt"/>
              <a:cs typeface="Arial" pitchFamily="34" charset="0"/>
            </a:endParaRPr>
          </a:p>
          <a:p>
            <a:pPr>
              <a:defRPr/>
            </a:pPr>
            <a:endParaRPr lang="en-US" sz="1600" dirty="0" smtClean="0">
              <a:latin typeface="+mj-lt"/>
              <a:cs typeface="Arial" pitchFamily="34" charset="0"/>
            </a:endParaRPr>
          </a:p>
          <a:p>
            <a:pPr>
              <a:defRPr/>
            </a:pPr>
            <a:endParaRPr lang="en-US" sz="1600" dirty="0">
              <a:latin typeface="+mj-lt"/>
              <a:cs typeface="Arial" pitchFamily="34" charset="0"/>
            </a:endParaRPr>
          </a:p>
          <a:p>
            <a:pPr>
              <a:defRPr/>
            </a:pPr>
            <a:endParaRPr lang="en-US" sz="1800" dirty="0">
              <a:cs typeface="+mn-cs"/>
            </a:endParaRPr>
          </a:p>
        </p:txBody>
      </p:sp>
      <p:pic>
        <p:nvPicPr>
          <p:cNvPr id="4" name="Picture 14" descr="Washington-St-view"/>
          <p:cNvPicPr>
            <a:picLocks noChangeAspect="1" noChangeArrowheads="1"/>
          </p:cNvPicPr>
          <p:nvPr/>
        </p:nvPicPr>
        <p:blipFill>
          <a:blip r:embed="rId3" cstate="print"/>
          <a:srcRect/>
          <a:stretch>
            <a:fillRect/>
          </a:stretch>
        </p:blipFill>
        <p:spPr bwMode="auto">
          <a:xfrm>
            <a:off x="277813" y="520327"/>
            <a:ext cx="5254900" cy="1541556"/>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5" name="Subtitle 2"/>
          <p:cNvSpPr txBox="1">
            <a:spLocks/>
          </p:cNvSpPr>
          <p:nvPr/>
        </p:nvSpPr>
        <p:spPr>
          <a:xfrm>
            <a:off x="1219200" y="228600"/>
            <a:ext cx="6400800" cy="1752600"/>
          </a:xfrm>
          <a:prstGeom prst="rect">
            <a:avLst/>
          </a:prstGeom>
        </p:spPr>
        <p:txBody>
          <a:bodyPr>
            <a:normAutofit/>
          </a:bodyPr>
          <a:lstStyle/>
          <a:p>
            <a:pPr algn="ctr" eaLnBrk="0" fontAlgn="auto" hangingPunct="0">
              <a:spcBef>
                <a:spcPct val="20000"/>
              </a:spcBef>
              <a:spcAft>
                <a:spcPts val="0"/>
              </a:spcAft>
              <a:buFont typeface="Arial" pitchFamily="34" charset="0"/>
              <a:buNone/>
              <a:defRPr/>
            </a:pPr>
            <a:endParaRPr lang="en-US" b="1" dirty="0">
              <a:ea typeface="ＭＳ Ｐゴシック" charset="-128"/>
              <a:cs typeface="Arial" pitchFamily="34" charset="0"/>
            </a:endParaRPr>
          </a:p>
          <a:p>
            <a:pPr algn="ctr" eaLnBrk="0" fontAlgn="auto" hangingPunct="0">
              <a:spcBef>
                <a:spcPct val="20000"/>
              </a:spcBef>
              <a:spcAft>
                <a:spcPts val="0"/>
              </a:spcAft>
              <a:buFont typeface="Arial" pitchFamily="34" charset="0"/>
              <a:buNone/>
              <a:defRPr/>
            </a:pPr>
            <a:endParaRPr lang="en-US" sz="3200" dirty="0">
              <a:solidFill>
                <a:schemeClr val="tx1">
                  <a:tint val="75000"/>
                </a:schemeClr>
              </a:solidFill>
              <a:latin typeface="+mn-lt"/>
              <a:ea typeface="ＭＳ Ｐゴシック" charset="-128"/>
              <a:cs typeface="+mn-cs"/>
            </a:endParaRPr>
          </a:p>
        </p:txBody>
      </p:sp>
      <p:pic>
        <p:nvPicPr>
          <p:cNvPr id="1029" name="Picture 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98852" y="520327"/>
            <a:ext cx="1082183" cy="1365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57167" y="5220166"/>
            <a:ext cx="1724865" cy="1148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662266" y="2290774"/>
            <a:ext cx="1701800" cy="1306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a:hlinkClick r:id="rId10" action="ppaction://hlinksldjump"/>
          </p:cNvPr>
          <p:cNvSpPr/>
          <p:nvPr/>
        </p:nvSpPr>
        <p:spPr bwMode="auto">
          <a:xfrm>
            <a:off x="627529" y="4303059"/>
            <a:ext cx="1524000" cy="681317"/>
          </a:xfrm>
          <a:prstGeom prst="rect">
            <a:avLst/>
          </a:prstGeom>
          <a:solidFill>
            <a:schemeClr val="tx2">
              <a:lumMod val="50000"/>
              <a:lumOff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What is Bioinformatics?</a:t>
            </a:r>
          </a:p>
        </p:txBody>
      </p:sp>
      <p:pic>
        <p:nvPicPr>
          <p:cNvPr id="3074" name="Picture 2">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354043" y="3767626"/>
            <a:ext cx="1146859" cy="2026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751913" y="910517"/>
            <a:ext cx="973343" cy="584775"/>
          </a:xfrm>
          <a:prstGeom prst="rect">
            <a:avLst/>
          </a:prstGeom>
          <a:noFill/>
        </p:spPr>
        <p:txBody>
          <a:bodyPr wrap="none" rtlCol="0">
            <a:spAutoFit/>
          </a:bodyPr>
          <a:lstStyle/>
          <a:p>
            <a:r>
              <a:rPr lang="en-US" sz="1600" dirty="0" smtClean="0"/>
              <a:t>Research</a:t>
            </a:r>
          </a:p>
          <a:p>
            <a:r>
              <a:rPr lang="en-US" sz="1600" dirty="0" smtClean="0"/>
              <a:t>Divisions</a:t>
            </a:r>
            <a:endParaRPr lang="en-US" sz="1600" dirty="0"/>
          </a:p>
        </p:txBody>
      </p:sp>
      <p:sp>
        <p:nvSpPr>
          <p:cNvPr id="16" name="TextBox 15"/>
          <p:cNvSpPr txBox="1"/>
          <p:nvPr/>
        </p:nvSpPr>
        <p:spPr>
          <a:xfrm>
            <a:off x="5688923" y="2651775"/>
            <a:ext cx="973343" cy="584775"/>
          </a:xfrm>
          <a:prstGeom prst="rect">
            <a:avLst/>
          </a:prstGeom>
          <a:noFill/>
        </p:spPr>
        <p:txBody>
          <a:bodyPr wrap="none" rtlCol="0">
            <a:spAutoFit/>
          </a:bodyPr>
          <a:lstStyle/>
          <a:p>
            <a:r>
              <a:rPr lang="en-US" sz="1600" dirty="0" smtClean="0"/>
              <a:t>Research</a:t>
            </a:r>
          </a:p>
          <a:p>
            <a:r>
              <a:rPr lang="en-US" sz="1600" dirty="0" smtClean="0"/>
              <a:t>Services</a:t>
            </a:r>
            <a:endParaRPr lang="en-US" sz="1600" dirty="0"/>
          </a:p>
        </p:txBody>
      </p:sp>
      <p:sp>
        <p:nvSpPr>
          <p:cNvPr id="18" name="TextBox 17"/>
          <p:cNvSpPr txBox="1"/>
          <p:nvPr/>
        </p:nvSpPr>
        <p:spPr>
          <a:xfrm>
            <a:off x="4240372" y="4121986"/>
            <a:ext cx="1292341" cy="584775"/>
          </a:xfrm>
          <a:prstGeom prst="rect">
            <a:avLst/>
          </a:prstGeom>
          <a:noFill/>
        </p:spPr>
        <p:txBody>
          <a:bodyPr wrap="none" rtlCol="0">
            <a:spAutoFit/>
          </a:bodyPr>
          <a:lstStyle/>
          <a:p>
            <a:r>
              <a:rPr lang="en-US" sz="1600" dirty="0" smtClean="0"/>
              <a:t>Business</a:t>
            </a:r>
          </a:p>
          <a:p>
            <a:r>
              <a:rPr lang="en-US" sz="1600" dirty="0" smtClean="0"/>
              <a:t>Development</a:t>
            </a:r>
            <a:endParaRPr lang="en-US" sz="1600" dirty="0"/>
          </a:p>
        </p:txBody>
      </p:sp>
      <p:sp>
        <p:nvSpPr>
          <p:cNvPr id="19" name="TextBox 18"/>
          <p:cNvSpPr txBox="1"/>
          <p:nvPr/>
        </p:nvSpPr>
        <p:spPr>
          <a:xfrm>
            <a:off x="2264826" y="5563523"/>
            <a:ext cx="1229824" cy="584775"/>
          </a:xfrm>
          <a:prstGeom prst="rect">
            <a:avLst/>
          </a:prstGeom>
          <a:noFill/>
        </p:spPr>
        <p:txBody>
          <a:bodyPr wrap="none" rtlCol="0">
            <a:spAutoFit/>
          </a:bodyPr>
          <a:lstStyle/>
          <a:p>
            <a:r>
              <a:rPr lang="en-US" sz="1600" dirty="0" smtClean="0"/>
              <a:t>Education &amp;</a:t>
            </a:r>
          </a:p>
          <a:p>
            <a:r>
              <a:rPr lang="en-US" sz="1600" dirty="0" smtClean="0"/>
              <a:t>Outreach</a:t>
            </a:r>
            <a:endParaRPr lang="en-US" sz="1600" dirty="0"/>
          </a:p>
        </p:txBody>
      </p:sp>
    </p:spTree>
    <p:extLst>
      <p:ext uri="{BB962C8B-B14F-4D97-AF65-F5344CB8AC3E}">
        <p14:creationId xmlns:p14="http://schemas.microsoft.com/office/powerpoint/2010/main" xmlns="" val="385914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a:bodyPr>
          <a:lstStyle/>
          <a:p>
            <a:r>
              <a:rPr lang="en-US" sz="2800" dirty="0" smtClean="0"/>
              <a:t>HPC for the Life and Medical Sciences is fundamentally different from that required for other disciplines</a:t>
            </a:r>
          </a:p>
        </p:txBody>
      </p:sp>
      <p:sp>
        <p:nvSpPr>
          <p:cNvPr id="3" name="Content Placeholder 2"/>
          <p:cNvSpPr>
            <a:spLocks noGrp="1"/>
          </p:cNvSpPr>
          <p:nvPr>
            <p:ph idx="1"/>
          </p:nvPr>
        </p:nvSpPr>
        <p:spPr>
          <a:xfrm>
            <a:off x="457200" y="1189037"/>
            <a:ext cx="8458200" cy="4525963"/>
          </a:xfrm>
        </p:spPr>
        <p:txBody>
          <a:bodyPr>
            <a:normAutofit/>
          </a:bodyPr>
          <a:lstStyle/>
          <a:p>
            <a:r>
              <a:rPr lang="en-US" sz="1600" dirty="0" smtClean="0"/>
              <a:t>Most </a:t>
            </a:r>
            <a:r>
              <a:rPr lang="en-US" sz="1600" dirty="0" smtClean="0"/>
              <a:t>HPCLMS</a:t>
            </a:r>
            <a:r>
              <a:rPr lang="en-US" sz="1600" dirty="0" smtClean="0"/>
              <a:t> </a:t>
            </a:r>
            <a:r>
              <a:rPr lang="en-US" sz="1600" dirty="0" smtClean="0"/>
              <a:t>users are not developers:  we have ~100,000 users a month</a:t>
            </a:r>
          </a:p>
          <a:p>
            <a:r>
              <a:rPr lang="en-US" sz="1600" dirty="0" smtClean="0"/>
              <a:t>Work is data intensive, frequently with large </a:t>
            </a:r>
            <a:r>
              <a:rPr lang="en-US" sz="1600" dirty="0" smtClean="0"/>
              <a:t>memory, storage and </a:t>
            </a:r>
            <a:r>
              <a:rPr lang="en-US" sz="1600" dirty="0" smtClean="0"/>
              <a:t>bandwidth requirements</a:t>
            </a:r>
          </a:p>
          <a:p>
            <a:r>
              <a:rPr lang="en-US" sz="1600" dirty="0" smtClean="0"/>
              <a:t>An effective HPCLMS facility has appropriate hardware </a:t>
            </a:r>
            <a:r>
              <a:rPr lang="en-US" sz="1600" dirty="0" smtClean="0"/>
              <a:t>mix, organized </a:t>
            </a:r>
            <a:r>
              <a:rPr lang="en-US" sz="1600" dirty="0" smtClean="0"/>
              <a:t>development environment/tools, organized and structured permanent/user data, developers that are computer and LMS savvy, and a critical mass of LMS </a:t>
            </a:r>
            <a:r>
              <a:rPr lang="en-US" sz="1600" dirty="0" err="1" smtClean="0"/>
              <a:t>Pis</a:t>
            </a:r>
            <a:r>
              <a:rPr lang="en-US" sz="1600" dirty="0" smtClean="0"/>
              <a:t> with interesting and supported projects.</a:t>
            </a:r>
          </a:p>
          <a:p>
            <a:r>
              <a:rPr lang="en-US" sz="1600" dirty="0" smtClean="0"/>
              <a:t>The </a:t>
            </a:r>
            <a:r>
              <a:rPr lang="en-US" sz="1600" dirty="0"/>
              <a:t>computing facilities at VBI include </a:t>
            </a:r>
            <a:r>
              <a:rPr lang="en-US" sz="1600" dirty="0" smtClean="0"/>
              <a:t>three </a:t>
            </a:r>
            <a:r>
              <a:rPr lang="en-US" sz="1600" dirty="0"/>
              <a:t>data centers that occupy </a:t>
            </a:r>
            <a:r>
              <a:rPr lang="en-US" sz="1600" dirty="0" smtClean="0"/>
              <a:t>2850 </a:t>
            </a:r>
            <a:r>
              <a:rPr lang="en-US" sz="1600" dirty="0"/>
              <a:t>square feet. </a:t>
            </a:r>
            <a:endParaRPr lang="en-US" sz="1600" dirty="0" smtClean="0"/>
          </a:p>
          <a:p>
            <a:r>
              <a:rPr lang="en-US" sz="1600" dirty="0" smtClean="0"/>
              <a:t>Current </a:t>
            </a:r>
            <a:r>
              <a:rPr lang="en-US" sz="1600" dirty="0"/>
              <a:t>resources </a:t>
            </a:r>
            <a:r>
              <a:rPr lang="en-US" sz="1600" dirty="0" smtClean="0"/>
              <a:t>encompass a mix </a:t>
            </a:r>
            <a:r>
              <a:rPr lang="en-US" sz="1600" dirty="0" smtClean="0"/>
              <a:t>of </a:t>
            </a:r>
            <a:r>
              <a:rPr lang="en-US" sz="1600" dirty="0" smtClean="0"/>
              <a:t>microprocessors</a:t>
            </a:r>
            <a:r>
              <a:rPr lang="en-US" sz="1600" dirty="0" smtClean="0"/>
              <a:t>, GPUs and </a:t>
            </a:r>
            <a:r>
              <a:rPr lang="en-US" sz="1600" dirty="0" smtClean="0"/>
              <a:t>FPGA), </a:t>
            </a:r>
            <a:r>
              <a:rPr lang="en-US" sz="1600" dirty="0" smtClean="0"/>
              <a:t>closely associated with data (&gt;</a:t>
            </a:r>
            <a:r>
              <a:rPr lang="en-US" sz="1600" dirty="0" smtClean="0"/>
              <a:t>4 PB </a:t>
            </a:r>
            <a:r>
              <a:rPr lang="en-US" sz="1600" dirty="0"/>
              <a:t>of </a:t>
            </a:r>
            <a:r>
              <a:rPr lang="en-US" sz="1600" dirty="0" smtClean="0"/>
              <a:t>disk array storage and 50 PB of fast tape </a:t>
            </a:r>
            <a:r>
              <a:rPr lang="en-US" sz="1600" dirty="0" smtClean="0"/>
              <a:t>storage). </a:t>
            </a:r>
            <a:endParaRPr lang="en-US" sz="1600" dirty="0" smtClean="0"/>
          </a:p>
          <a:p>
            <a:r>
              <a:rPr lang="en-US" sz="1600" dirty="0" smtClean="0"/>
              <a:t>Supported by NSF, NIH, DTRA, </a:t>
            </a:r>
            <a:r>
              <a:rPr lang="en-US" sz="1600" dirty="0" err="1" smtClean="0"/>
              <a:t>Darpa</a:t>
            </a:r>
            <a:r>
              <a:rPr lang="en-US" sz="1600" dirty="0" smtClean="0"/>
              <a:t>, USDA, </a:t>
            </a:r>
            <a:r>
              <a:rPr lang="en-US" sz="1600" dirty="0" err="1" smtClean="0"/>
              <a:t>nVidia</a:t>
            </a:r>
            <a:r>
              <a:rPr lang="en-US" sz="1600" dirty="0" smtClean="0"/>
              <a:t>, and a consortium of </a:t>
            </a:r>
            <a:r>
              <a:rPr lang="en-US" sz="1600" dirty="0" smtClean="0"/>
              <a:t>“</a:t>
            </a:r>
            <a:r>
              <a:rPr lang="en-US" sz="1600" dirty="0" smtClean="0"/>
              <a:t>partnership</a:t>
            </a:r>
            <a:r>
              <a:rPr lang="en-US" sz="1600" dirty="0" smtClean="0"/>
              <a:t> </a:t>
            </a:r>
            <a:r>
              <a:rPr lang="en-US" sz="1600" dirty="0" smtClean="0"/>
              <a:t>computing” users</a:t>
            </a:r>
          </a:p>
          <a:p>
            <a:pPr lvl="1">
              <a:buClr>
                <a:schemeClr val="accent2"/>
              </a:buClr>
              <a:buSzPct val="100000"/>
              <a:buNone/>
              <a:defRPr/>
            </a:pPr>
            <a:endParaRPr lang="en-US" sz="1600" dirty="0">
              <a:solidFill>
                <a:schemeClr val="tx2"/>
              </a:solidFill>
            </a:endParaRPr>
          </a:p>
          <a:p>
            <a:endParaRPr lang="en-US" sz="3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538" y="4191001"/>
            <a:ext cx="9012262"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882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230188"/>
            <a:ext cx="8305801" cy="914400"/>
          </a:xfrm>
        </p:spPr>
        <p:txBody>
          <a:bodyPr>
            <a:noAutofit/>
          </a:bodyPr>
          <a:lstStyle/>
          <a:p>
            <a:r>
              <a:rPr lang="en-US" sz="2800" dirty="0" smtClean="0"/>
              <a:t>The 1000 Genomes Project data is illustrative of where genomics is going, and the challenges to getting there</a:t>
            </a:r>
          </a:p>
        </p:txBody>
      </p:sp>
      <p:sp>
        <p:nvSpPr>
          <p:cNvPr id="3" name="Content Placeholder 2"/>
          <p:cNvSpPr>
            <a:spLocks noGrp="1"/>
          </p:cNvSpPr>
          <p:nvPr>
            <p:ph idx="1"/>
          </p:nvPr>
        </p:nvSpPr>
        <p:spPr/>
        <p:txBody>
          <a:bodyPr>
            <a:noAutofit/>
          </a:bodyPr>
          <a:lstStyle/>
          <a:p>
            <a:pPr>
              <a:defRPr/>
            </a:pPr>
            <a:r>
              <a:rPr lang="en-US" sz="1800" dirty="0" smtClean="0">
                <a:latin typeface="+mj-lt"/>
              </a:rPr>
              <a:t>The NIH/NHGRI </a:t>
            </a:r>
            <a:r>
              <a:rPr lang="en-US" sz="1800" dirty="0" smtClean="0">
                <a:latin typeface="+mj-lt"/>
              </a:rPr>
              <a:t>1000 Genomes Project, launched in January 2008, is an international research effort to </a:t>
            </a:r>
            <a:r>
              <a:rPr lang="en-US" sz="1800" dirty="0" smtClean="0">
                <a:latin typeface="+mj-lt"/>
              </a:rPr>
              <a:t>establish a large catalogue of human variation by sequencing ~2,400 individuals in 3 years.  </a:t>
            </a:r>
            <a:endParaRPr lang="en-US" sz="1800" dirty="0" smtClean="0">
              <a:latin typeface="+mj-lt"/>
            </a:endParaRPr>
          </a:p>
          <a:p>
            <a:pPr lvl="1">
              <a:defRPr/>
            </a:pPr>
            <a:r>
              <a:rPr lang="en-US" sz="1600" dirty="0" smtClean="0">
                <a:latin typeface="+mj-lt"/>
                <a:ea typeface="+mn-ea"/>
                <a:cs typeface="+mn-cs"/>
              </a:rPr>
              <a:t>The first genome took 10 years and $3B.  Current cost is &lt;$10k.</a:t>
            </a:r>
            <a:endParaRPr lang="en-US" sz="1600" dirty="0" smtClean="0">
              <a:latin typeface="+mj-lt"/>
              <a:ea typeface="+mn-ea"/>
              <a:cs typeface="+mn-cs"/>
            </a:endParaRPr>
          </a:p>
          <a:p>
            <a:pPr lvl="1">
              <a:defRPr/>
            </a:pPr>
            <a:r>
              <a:rPr lang="en-US" sz="1600" dirty="0" smtClean="0">
                <a:latin typeface="+mj-lt"/>
                <a:ea typeface="+mn-ea"/>
                <a:cs typeface="+mn-cs"/>
              </a:rPr>
              <a:t>Technology </a:t>
            </a:r>
            <a:r>
              <a:rPr lang="en-US" sz="1600" dirty="0" smtClean="0">
                <a:latin typeface="+mj-lt"/>
                <a:ea typeface="+mn-ea"/>
                <a:cs typeface="+mn-cs"/>
              </a:rPr>
              <a:t>is evolving rapidly</a:t>
            </a:r>
          </a:p>
          <a:p>
            <a:pPr>
              <a:defRPr/>
            </a:pPr>
            <a:r>
              <a:rPr lang="en-US" sz="1800" dirty="0" smtClean="0">
                <a:latin typeface="+mj-lt"/>
              </a:rPr>
              <a:t>The </a:t>
            </a:r>
            <a:r>
              <a:rPr lang="en-US" sz="1800" dirty="0" smtClean="0">
                <a:latin typeface="+mj-lt"/>
              </a:rPr>
              <a:t>Cancer Genome Atlas </a:t>
            </a:r>
            <a:r>
              <a:rPr lang="en-US" sz="1800" dirty="0" smtClean="0">
                <a:latin typeface="+mj-lt"/>
              </a:rPr>
              <a:t>project at the NIH/NCI will sequence at </a:t>
            </a:r>
            <a:r>
              <a:rPr lang="en-US" sz="1800" dirty="0">
                <a:latin typeface="+mj-lt"/>
              </a:rPr>
              <a:t>least 200 forms of cancer</a:t>
            </a:r>
            <a:r>
              <a:rPr lang="en-US" sz="1800" dirty="0" smtClean="0">
                <a:latin typeface="+mj-lt"/>
              </a:rPr>
              <a:t>, including tumors and non-tumor material from cancer patients.</a:t>
            </a:r>
          </a:p>
          <a:p>
            <a:pPr lvl="1">
              <a:defRPr/>
            </a:pPr>
            <a:r>
              <a:rPr lang="en-US" sz="1600" dirty="0" smtClean="0">
                <a:latin typeface="+mj-lt"/>
              </a:rPr>
              <a:t>Thousands of genomes are being sequenced  to understand </a:t>
            </a:r>
            <a:r>
              <a:rPr lang="en-US" sz="1600" dirty="0">
                <a:latin typeface="+mj-lt"/>
              </a:rPr>
              <a:t>how </a:t>
            </a:r>
            <a:r>
              <a:rPr lang="en-US" sz="1600" dirty="0" smtClean="0">
                <a:latin typeface="+mj-lt"/>
              </a:rPr>
              <a:t> </a:t>
            </a:r>
            <a:r>
              <a:rPr lang="en-US" sz="1600" dirty="0" err="1" smtClean="0">
                <a:latin typeface="+mj-lt"/>
              </a:rPr>
              <a:t>genomechanges</a:t>
            </a:r>
            <a:r>
              <a:rPr lang="en-US" sz="1600" dirty="0" smtClean="0">
                <a:latin typeface="+mj-lt"/>
              </a:rPr>
              <a:t> </a:t>
            </a:r>
            <a:r>
              <a:rPr lang="en-US" sz="1600" dirty="0">
                <a:latin typeface="+mj-lt"/>
              </a:rPr>
              <a:t>interact to drive the </a:t>
            </a:r>
            <a:r>
              <a:rPr lang="en-US" sz="1600" dirty="0" smtClean="0">
                <a:latin typeface="+mj-lt"/>
              </a:rPr>
              <a:t>disease, and will </a:t>
            </a:r>
            <a:r>
              <a:rPr lang="en-US" sz="1600" dirty="0">
                <a:latin typeface="+mj-lt"/>
              </a:rPr>
              <a:t>lay the foundation for improving cancer prevention, early detection and treatment</a:t>
            </a:r>
            <a:r>
              <a:rPr lang="en-US" sz="1600" dirty="0" smtClean="0">
                <a:latin typeface="+mj-lt"/>
              </a:rPr>
              <a:t>.</a:t>
            </a:r>
            <a:endParaRPr lang="en-US" sz="1600" dirty="0" smtClean="0">
              <a:latin typeface="+mj-lt"/>
            </a:endParaRPr>
          </a:p>
          <a:p>
            <a:pPr>
              <a:defRPr/>
            </a:pPr>
            <a:r>
              <a:rPr lang="en-US" sz="1800" dirty="0" smtClean="0">
                <a:latin typeface="+mj-lt"/>
              </a:rPr>
              <a:t>Our goal in this research project is to establish a robust, reliable set of </a:t>
            </a:r>
            <a:r>
              <a:rPr lang="en-US" sz="1800" dirty="0" smtClean="0">
                <a:latin typeface="+mj-lt"/>
              </a:rPr>
              <a:t>microsatellite (repetitive DNA sequences) sequences </a:t>
            </a:r>
            <a:r>
              <a:rPr lang="en-US" sz="1800" dirty="0" smtClean="0">
                <a:latin typeface="+mj-lt"/>
              </a:rPr>
              <a:t>from which we could begin to make observations regarding the underlying genetics and statistical distributions of microsatellite repetitive elements therein.</a:t>
            </a:r>
          </a:p>
          <a:p>
            <a:pPr>
              <a:defRPr/>
            </a:pPr>
            <a:endParaRPr lang="en-US" sz="1800" dirty="0" smtClean="0">
              <a:latin typeface="+mj-lt"/>
            </a:endParaRPr>
          </a:p>
          <a:p>
            <a:pPr>
              <a:defRPr/>
            </a:pPr>
            <a:endParaRPr lang="en-US" sz="1800" dirty="0">
              <a:latin typeface="+mj-lt"/>
            </a:endParaRPr>
          </a:p>
        </p:txBody>
      </p:sp>
    </p:spTree>
    <p:extLst>
      <p:ext uri="{BB962C8B-B14F-4D97-AF65-F5344CB8AC3E}">
        <p14:creationId xmlns:p14="http://schemas.microsoft.com/office/powerpoint/2010/main" xmlns="" val="1206075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What are Microsatellites?</a:t>
            </a:r>
          </a:p>
        </p:txBody>
      </p:sp>
      <p:sp>
        <p:nvSpPr>
          <p:cNvPr id="5" name="Content Placeholder 4"/>
          <p:cNvSpPr>
            <a:spLocks noGrp="1"/>
          </p:cNvSpPr>
          <p:nvPr>
            <p:ph idx="1"/>
          </p:nvPr>
        </p:nvSpPr>
        <p:spPr>
          <a:xfrm>
            <a:off x="369888" y="3692525"/>
            <a:ext cx="5380037" cy="2867025"/>
          </a:xfrm>
        </p:spPr>
        <p:txBody>
          <a:bodyPr/>
          <a:lstStyle/>
          <a:p>
            <a:pPr>
              <a:defRPr/>
            </a:pPr>
            <a:r>
              <a:rPr lang="en-US" sz="2000" dirty="0" smtClean="0">
                <a:latin typeface="+mj-lt"/>
              </a:rPr>
              <a:t>Microsatellites are repetitive DNA sequences, typically 1-6 bases are repeated </a:t>
            </a:r>
          </a:p>
          <a:p>
            <a:pPr>
              <a:defRPr/>
            </a:pPr>
            <a:r>
              <a:rPr lang="en-US" sz="2000" dirty="0" smtClean="0">
                <a:latin typeface="+mj-lt"/>
              </a:rPr>
              <a:t>There are ~500,000 to 2,000,000 such repetitive regions in the human genome</a:t>
            </a:r>
          </a:p>
          <a:p>
            <a:pPr>
              <a:defRPr/>
            </a:pPr>
            <a:r>
              <a:rPr lang="en-US" sz="2000" dirty="0" smtClean="0">
                <a:latin typeface="+mj-lt"/>
              </a:rPr>
              <a:t>They are highly variable, much more than single nucleotide polymorphisms (SNPs)</a:t>
            </a:r>
          </a:p>
          <a:p>
            <a:pPr>
              <a:defRPr/>
            </a:pPr>
            <a:r>
              <a:rPr lang="en-US" sz="2000" dirty="0" smtClean="0">
                <a:latin typeface="+mj-lt"/>
              </a:rPr>
              <a:t>They are the key element in forensics and paternity testing</a:t>
            </a:r>
            <a:endParaRPr lang="en-US" sz="2000" dirty="0">
              <a:latin typeface="+mj-lt"/>
            </a:endParaRPr>
          </a:p>
        </p:txBody>
      </p:sp>
      <p:pic>
        <p:nvPicPr>
          <p:cNvPr id="4100" name="Picture 4"/>
          <p:cNvPicPr>
            <a:picLocks noChangeAspect="1" noChangeArrowheads="1"/>
          </p:cNvPicPr>
          <p:nvPr/>
        </p:nvPicPr>
        <p:blipFill>
          <a:blip r:embed="rId2" cstate="print"/>
          <a:srcRect/>
          <a:stretch>
            <a:fillRect/>
          </a:stretch>
        </p:blipFill>
        <p:spPr bwMode="auto">
          <a:xfrm>
            <a:off x="98425" y="1527175"/>
            <a:ext cx="8975725" cy="2060575"/>
          </a:xfrm>
          <a:prstGeom prst="rect">
            <a:avLst/>
          </a:prstGeom>
          <a:noFill/>
          <a:ln w="9525">
            <a:noFill/>
            <a:miter lim="800000"/>
            <a:headEnd/>
            <a:tailEnd/>
          </a:ln>
        </p:spPr>
      </p:pic>
      <p:pic>
        <p:nvPicPr>
          <p:cNvPr id="4101" name="Picture 2"/>
          <p:cNvPicPr>
            <a:picLocks noChangeAspect="1" noChangeArrowheads="1"/>
          </p:cNvPicPr>
          <p:nvPr/>
        </p:nvPicPr>
        <p:blipFill>
          <a:blip r:embed="rId3" cstate="print"/>
          <a:srcRect/>
          <a:stretch>
            <a:fillRect/>
          </a:stretch>
        </p:blipFill>
        <p:spPr bwMode="auto">
          <a:xfrm>
            <a:off x="5749925" y="3816350"/>
            <a:ext cx="3173413"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644775"/>
            <a:ext cx="7772400" cy="1470025"/>
          </a:xfrm>
        </p:spPr>
        <p:txBody>
          <a:bodyPr>
            <a:normAutofit fontScale="90000"/>
          </a:bodyPr>
          <a:lstStyle/>
          <a:p>
            <a:pPr eaLnBrk="1" hangingPunct="1"/>
            <a:r>
              <a:rPr lang="en-US" sz="2200" dirty="0" smtClean="0">
                <a:solidFill>
                  <a:schemeClr val="tx1"/>
                </a:solidFill>
              </a:rPr>
              <a:t>Analysis of the human genome has focused on changes at single DNA bases, SNPs.  </a:t>
            </a:r>
            <a:br>
              <a:rPr lang="en-US" sz="2200" dirty="0" smtClean="0">
                <a:solidFill>
                  <a:schemeClr val="tx1"/>
                </a:solidFill>
              </a:rPr>
            </a:br>
            <a:r>
              <a:rPr lang="en-US" sz="2200" dirty="0" smtClean="0">
                <a:solidFill>
                  <a:schemeClr val="tx1"/>
                </a:solidFill>
              </a:rPr>
              <a:t>There is a large discrepancy between the know heritability of disease and the genetic component that can be explained by SNPs.  </a:t>
            </a:r>
            <a:br>
              <a:rPr lang="en-US" sz="2200" dirty="0" smtClean="0">
                <a:solidFill>
                  <a:schemeClr val="tx1"/>
                </a:solidFill>
              </a:rPr>
            </a:br>
            <a:r>
              <a:rPr lang="en-US" sz="2200" dirty="0" smtClean="0"/>
              <a:t/>
            </a:r>
            <a:br>
              <a:rPr lang="en-US" sz="2200" dirty="0" smtClean="0"/>
            </a:br>
            <a:r>
              <a:rPr lang="en-US" sz="2200" dirty="0" smtClean="0">
                <a:solidFill>
                  <a:schemeClr val="tx1"/>
                </a:solidFill>
              </a:rPr>
              <a:t>So, the other variable genomic component, repeated DNA, may account for the missing genetic disease component. Microsatellites are understudied despite playing a role in a number of diseases: Machado-Joseph (CAG repeat), Haw River Syndrome (CAG), Huntington’s Disease (CAG), some forms of Fragile-X Syndrome (CGG), </a:t>
            </a:r>
            <a:r>
              <a:rPr lang="en-US" sz="2200" dirty="0" err="1" smtClean="0">
                <a:solidFill>
                  <a:schemeClr val="tx1"/>
                </a:solidFill>
              </a:rPr>
              <a:t>Friedreich’s</a:t>
            </a:r>
            <a:r>
              <a:rPr lang="en-US" sz="2200" dirty="0" smtClean="0">
                <a:solidFill>
                  <a:schemeClr val="tx1"/>
                </a:solidFill>
              </a:rPr>
              <a:t> Ataxia (GAA), </a:t>
            </a:r>
            <a:r>
              <a:rPr lang="en-US" sz="2200" dirty="0" err="1" smtClean="0">
                <a:solidFill>
                  <a:schemeClr val="tx1"/>
                </a:solidFill>
              </a:rPr>
              <a:t>Myotonic</a:t>
            </a:r>
            <a:r>
              <a:rPr lang="en-US" sz="2200" dirty="0" smtClean="0">
                <a:solidFill>
                  <a:schemeClr val="tx1"/>
                </a:solidFill>
              </a:rPr>
              <a:t> Dystrophy (CAG), and virtually all cancers, to name a few….</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….because they are difficult to measure, and could not be measured en masse until we developed techniques to do so….</a:t>
            </a:r>
          </a:p>
        </p:txBody>
      </p:sp>
      <p:sp>
        <p:nvSpPr>
          <p:cNvPr id="5123" name="Rectangle 3"/>
          <p:cNvSpPr>
            <a:spLocks noGrp="1" noChangeArrowheads="1"/>
          </p:cNvSpPr>
          <p:nvPr>
            <p:ph type="subTitle" idx="1"/>
          </p:nvPr>
        </p:nvSpPr>
        <p:spPr>
          <a:xfrm>
            <a:off x="1371600" y="2057400"/>
            <a:ext cx="6400800" cy="1752600"/>
          </a:xfrm>
        </p:spPr>
        <p:txBody>
          <a:bodyPr/>
          <a:lstStyle/>
          <a:p>
            <a:pPr eaLnBrk="1" hangingPunct="1"/>
            <a:r>
              <a:rPr lang="en-US"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447801" y="217488"/>
            <a:ext cx="7239000" cy="914400"/>
          </a:xfrm>
        </p:spPr>
        <p:txBody>
          <a:bodyPr lIns="92075" tIns="46038" rIns="92075" bIns="46038">
            <a:noAutofit/>
          </a:bodyPr>
          <a:lstStyle/>
          <a:p>
            <a:pPr eaLnBrk="1" hangingPunct="1"/>
            <a:r>
              <a:rPr lang="en-US" sz="2800" dirty="0" smtClean="0"/>
              <a:t>Cancer (tumor and </a:t>
            </a:r>
            <a:r>
              <a:rPr lang="en-US" sz="2800" dirty="0" err="1" smtClean="0"/>
              <a:t>germline</a:t>
            </a:r>
            <a:r>
              <a:rPr lang="en-US" sz="2800" dirty="0" smtClean="0"/>
              <a:t>) has a unique Microsatellite signature defined by 9 core motifs</a:t>
            </a:r>
          </a:p>
        </p:txBody>
      </p:sp>
      <p:pic>
        <p:nvPicPr>
          <p:cNvPr id="25603" name="Picture 4"/>
          <p:cNvPicPr>
            <a:picLocks noChangeAspect="1" noChangeArrowheads="1"/>
          </p:cNvPicPr>
          <p:nvPr/>
        </p:nvPicPr>
        <p:blipFill>
          <a:blip r:embed="rId3" cstate="print"/>
          <a:srcRect/>
          <a:stretch>
            <a:fillRect/>
          </a:stretch>
        </p:blipFill>
        <p:spPr bwMode="auto">
          <a:xfrm>
            <a:off x="554038" y="1408113"/>
            <a:ext cx="8202612" cy="4202112"/>
          </a:xfrm>
          <a:prstGeom prst="rect">
            <a:avLst/>
          </a:prstGeom>
          <a:noFill/>
          <a:ln w="9525">
            <a:noFill/>
            <a:miter lim="800000"/>
            <a:headEnd/>
            <a:tailEnd/>
          </a:ln>
        </p:spPr>
      </p:pic>
      <p:sp>
        <p:nvSpPr>
          <p:cNvPr id="6" name="TextBox 5"/>
          <p:cNvSpPr txBox="1"/>
          <p:nvPr/>
        </p:nvSpPr>
        <p:spPr>
          <a:xfrm>
            <a:off x="5138738" y="5686425"/>
            <a:ext cx="3687762" cy="1384300"/>
          </a:xfrm>
          <a:prstGeom prst="rect">
            <a:avLst/>
          </a:prstGeom>
          <a:noFill/>
        </p:spPr>
        <p:txBody>
          <a:bodyPr wrap="none">
            <a:spAutoFit/>
          </a:bodyPr>
          <a:lstStyle/>
          <a:p>
            <a:pPr>
              <a:spcBef>
                <a:spcPts val="0"/>
              </a:spcBef>
              <a:defRPr/>
            </a:pPr>
            <a:r>
              <a:rPr lang="en-US" sz="1200" dirty="0">
                <a:latin typeface="+mj-lt"/>
              </a:rPr>
              <a:t>10 BC patients (tumors and </a:t>
            </a:r>
            <a:r>
              <a:rPr lang="en-US" sz="1200" dirty="0" err="1">
                <a:latin typeface="+mj-lt"/>
              </a:rPr>
              <a:t>germlines</a:t>
            </a:r>
            <a:r>
              <a:rPr lang="en-US" sz="1200" dirty="0">
                <a:latin typeface="+mj-lt"/>
              </a:rPr>
              <a:t>)</a:t>
            </a:r>
          </a:p>
          <a:p>
            <a:pPr>
              <a:spcBef>
                <a:spcPts val="0"/>
              </a:spcBef>
              <a:defRPr/>
            </a:pPr>
            <a:r>
              <a:rPr lang="en-US" sz="1200" dirty="0">
                <a:latin typeface="+mj-lt"/>
              </a:rPr>
              <a:t>All </a:t>
            </a:r>
            <a:r>
              <a:rPr lang="en-US" sz="1200" dirty="0" err="1">
                <a:latin typeface="+mj-lt"/>
              </a:rPr>
              <a:t>hepatoblastoma</a:t>
            </a:r>
            <a:r>
              <a:rPr lang="en-US" sz="1200" dirty="0">
                <a:latin typeface="+mj-lt"/>
              </a:rPr>
              <a:t> patients (tumors and </a:t>
            </a:r>
            <a:r>
              <a:rPr lang="en-US" sz="1200" dirty="0" err="1">
                <a:latin typeface="+mj-lt"/>
              </a:rPr>
              <a:t>germlines</a:t>
            </a:r>
            <a:r>
              <a:rPr lang="en-US" sz="1200" dirty="0">
                <a:latin typeface="+mj-lt"/>
              </a:rPr>
              <a:t>)</a:t>
            </a:r>
          </a:p>
          <a:p>
            <a:pPr>
              <a:spcBef>
                <a:spcPts val="0"/>
              </a:spcBef>
              <a:defRPr/>
            </a:pPr>
            <a:r>
              <a:rPr lang="en-US" sz="1200" dirty="0">
                <a:latin typeface="+mj-lt"/>
              </a:rPr>
              <a:t>1 BC cell line (the only triple negative)</a:t>
            </a:r>
          </a:p>
          <a:p>
            <a:pPr>
              <a:spcBef>
                <a:spcPts val="0"/>
              </a:spcBef>
              <a:defRPr/>
            </a:pPr>
            <a:r>
              <a:rPr lang="en-US" sz="1200" dirty="0">
                <a:latin typeface="+mj-lt"/>
              </a:rPr>
              <a:t>All 3 CC tumor cell lines </a:t>
            </a:r>
          </a:p>
          <a:p>
            <a:pPr>
              <a:spcBef>
                <a:spcPts val="0"/>
              </a:spcBef>
              <a:defRPr/>
            </a:pPr>
            <a:r>
              <a:rPr lang="en-US" sz="1200" dirty="0">
                <a:latin typeface="+mj-lt"/>
              </a:rPr>
              <a:t>2 cancer-free volunteers</a:t>
            </a:r>
          </a:p>
          <a:p>
            <a:pPr>
              <a:spcBef>
                <a:spcPts val="0"/>
              </a:spcBef>
              <a:defRPr/>
            </a:pPr>
            <a:r>
              <a:rPr lang="en-US" sz="1200" dirty="0">
                <a:latin typeface="+mj-lt"/>
              </a:rPr>
              <a:t>10 Other (2 diversity, 2 neurological, 6 UTAH) </a:t>
            </a:r>
          </a:p>
          <a:p>
            <a:pPr>
              <a:spcBef>
                <a:spcPts val="0"/>
              </a:spcBef>
              <a:defRPr/>
            </a:pPr>
            <a:endParaRPr lang="en-US" sz="1200" dirty="0">
              <a:latin typeface="+mj-lt"/>
            </a:endParaRPr>
          </a:p>
        </p:txBody>
      </p:sp>
      <p:sp>
        <p:nvSpPr>
          <p:cNvPr id="7" name="TextBox 6"/>
          <p:cNvSpPr txBox="1"/>
          <p:nvPr/>
        </p:nvSpPr>
        <p:spPr>
          <a:xfrm>
            <a:off x="1508125" y="5726113"/>
            <a:ext cx="3073400" cy="1276350"/>
          </a:xfrm>
          <a:prstGeom prst="rect">
            <a:avLst/>
          </a:prstGeom>
          <a:noFill/>
        </p:spPr>
        <p:txBody>
          <a:bodyPr wrap="none">
            <a:spAutoFit/>
          </a:bodyPr>
          <a:lstStyle/>
          <a:p>
            <a:pPr>
              <a:spcBef>
                <a:spcPts val="0"/>
              </a:spcBef>
              <a:defRPr/>
            </a:pPr>
            <a:r>
              <a:rPr lang="en-US" sz="1100" dirty="0">
                <a:latin typeface="+mj-lt"/>
              </a:rPr>
              <a:t>All BRCA1/2+ patients (</a:t>
            </a:r>
            <a:r>
              <a:rPr lang="en-US" sz="1100" dirty="0" err="1">
                <a:latin typeface="+mj-lt"/>
              </a:rPr>
              <a:t>germlines</a:t>
            </a:r>
            <a:r>
              <a:rPr lang="en-US" sz="1100" dirty="0">
                <a:latin typeface="+mj-lt"/>
              </a:rPr>
              <a:t>)</a:t>
            </a:r>
          </a:p>
          <a:p>
            <a:pPr>
              <a:spcBef>
                <a:spcPts val="0"/>
              </a:spcBef>
              <a:defRPr/>
            </a:pPr>
            <a:r>
              <a:rPr lang="en-US" sz="1100" dirty="0">
                <a:latin typeface="+mj-lt"/>
              </a:rPr>
              <a:t>All Familial BC (</a:t>
            </a:r>
            <a:r>
              <a:rPr lang="en-US" sz="1100" dirty="0" err="1">
                <a:latin typeface="+mj-lt"/>
              </a:rPr>
              <a:t>germlines</a:t>
            </a:r>
            <a:r>
              <a:rPr lang="en-US" sz="1100" dirty="0">
                <a:latin typeface="+mj-lt"/>
              </a:rPr>
              <a:t>)</a:t>
            </a:r>
          </a:p>
          <a:p>
            <a:pPr>
              <a:spcBef>
                <a:spcPts val="0"/>
              </a:spcBef>
              <a:defRPr/>
            </a:pPr>
            <a:r>
              <a:rPr lang="en-US" sz="1100" dirty="0">
                <a:latin typeface="+mj-lt"/>
              </a:rPr>
              <a:t>All BC cell lines (except triple negative)</a:t>
            </a:r>
          </a:p>
          <a:p>
            <a:pPr>
              <a:spcBef>
                <a:spcPts val="0"/>
              </a:spcBef>
              <a:defRPr/>
            </a:pPr>
            <a:r>
              <a:rPr lang="en-US" sz="1100" dirty="0">
                <a:latin typeface="+mj-lt"/>
              </a:rPr>
              <a:t>All LC cell lines</a:t>
            </a:r>
          </a:p>
          <a:p>
            <a:pPr>
              <a:spcBef>
                <a:spcPts val="0"/>
              </a:spcBef>
              <a:defRPr/>
            </a:pPr>
            <a:r>
              <a:rPr lang="en-US" sz="1100" dirty="0">
                <a:latin typeface="+mj-lt"/>
              </a:rPr>
              <a:t>10 Cancer-free volunteers</a:t>
            </a:r>
          </a:p>
          <a:p>
            <a:pPr>
              <a:spcBef>
                <a:spcPts val="0"/>
              </a:spcBef>
              <a:defRPr/>
            </a:pPr>
            <a:r>
              <a:rPr lang="en-US" sz="1100" dirty="0">
                <a:latin typeface="+mj-lt"/>
              </a:rPr>
              <a:t>15 Other (4 diversity, 8 neurological, 3 UTAH) </a:t>
            </a:r>
          </a:p>
          <a:p>
            <a:pPr>
              <a:spcBef>
                <a:spcPts val="0"/>
              </a:spcBef>
              <a:defRPr/>
            </a:pPr>
            <a:endParaRPr lang="en-US" sz="1100" dirty="0">
              <a:latin typeface="+mj-lt"/>
            </a:endParaRPr>
          </a:p>
        </p:txBody>
      </p:sp>
      <p:cxnSp>
        <p:nvCxnSpPr>
          <p:cNvPr id="25606" name="Straight Connector 8"/>
          <p:cNvCxnSpPr>
            <a:cxnSpLocks noChangeShapeType="1"/>
          </p:cNvCxnSpPr>
          <p:nvPr/>
        </p:nvCxnSpPr>
        <p:spPr bwMode="auto">
          <a:xfrm rot="5400000">
            <a:off x="4075113" y="6088062"/>
            <a:ext cx="1530350" cy="9525"/>
          </a:xfrm>
          <a:prstGeom prst="line">
            <a:avLst/>
          </a:prstGeom>
          <a:noFill/>
          <a:ln w="25400" algn="ctr">
            <a:solidFill>
              <a:schemeClr val="hlink"/>
            </a:solidFill>
            <a:round/>
            <a:headEnd/>
            <a:tailEnd/>
          </a:ln>
        </p:spPr>
      </p:cxnSp>
      <p:sp>
        <p:nvSpPr>
          <p:cNvPr id="8" name="TextBox 7"/>
          <p:cNvSpPr txBox="1"/>
          <p:nvPr/>
        </p:nvSpPr>
        <p:spPr>
          <a:xfrm>
            <a:off x="0" y="5668963"/>
            <a:ext cx="1643063" cy="1077912"/>
          </a:xfrm>
          <a:prstGeom prst="rect">
            <a:avLst/>
          </a:prstGeom>
          <a:noFill/>
        </p:spPr>
        <p:txBody>
          <a:bodyPr>
            <a:spAutoFit/>
          </a:bodyPr>
          <a:lstStyle/>
          <a:p>
            <a:pPr>
              <a:defRPr/>
            </a:pPr>
            <a:r>
              <a:rPr lang="en-US" sz="1600" dirty="0">
                <a:latin typeface="+mj-lt"/>
              </a:rPr>
              <a:t>Accepted Genes, Chromosomes and Cancer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Grp="1" noChangeArrowheads="1"/>
          </p:cNvSpPr>
          <p:nvPr>
            <p:ph type="subTitle" idx="4294967295"/>
          </p:nvPr>
        </p:nvSpPr>
        <p:spPr>
          <a:xfrm>
            <a:off x="304800" y="1752600"/>
            <a:ext cx="4114800" cy="3400425"/>
          </a:xfrm>
        </p:spPr>
        <p:txBody>
          <a:bodyPr>
            <a:normAutofit/>
          </a:bodyPr>
          <a:lstStyle/>
          <a:p>
            <a:pPr marL="0" indent="0" algn="ctr">
              <a:buFontTx/>
              <a:buNone/>
            </a:pPr>
            <a:r>
              <a:rPr lang="en-US" sz="2400" dirty="0" smtClean="0">
                <a:latin typeface="Arial" pitchFamily="34" charset="0"/>
              </a:rPr>
              <a:t>Development of microsatellite analysis methods for </a:t>
            </a:r>
          </a:p>
          <a:p>
            <a:pPr marL="0" indent="0" algn="ctr">
              <a:buFontTx/>
              <a:buNone/>
            </a:pPr>
            <a:r>
              <a:rPr lang="en-US" sz="2400" dirty="0" smtClean="0">
                <a:latin typeface="Arial" pitchFamily="34" charset="0"/>
              </a:rPr>
              <a:t> 1000 Genome Project data</a:t>
            </a:r>
          </a:p>
        </p:txBody>
      </p:sp>
      <p:pic>
        <p:nvPicPr>
          <p:cNvPr id="29700" name="Picture 5"/>
          <p:cNvPicPr>
            <a:picLocks noChangeAspect="1" noChangeArrowheads="1"/>
          </p:cNvPicPr>
          <p:nvPr/>
        </p:nvPicPr>
        <p:blipFill>
          <a:blip r:embed="rId3" cstate="print"/>
          <a:srcRect/>
          <a:stretch>
            <a:fillRect/>
          </a:stretch>
        </p:blipFill>
        <p:spPr bwMode="auto">
          <a:xfrm>
            <a:off x="5030440" y="914400"/>
            <a:ext cx="3851623" cy="528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1" y="204788"/>
            <a:ext cx="8332788" cy="914400"/>
          </a:xfrm>
        </p:spPr>
        <p:txBody>
          <a:bodyPr>
            <a:noAutofit/>
          </a:bodyPr>
          <a:lstStyle/>
          <a:p>
            <a:r>
              <a:rPr lang="en-US" sz="2800" dirty="0" smtClean="0"/>
              <a:t>First findings from the analysis of microsatellites in the genomes sequenced by the 1,000 Genomes Project</a:t>
            </a:r>
          </a:p>
        </p:txBody>
      </p:sp>
      <p:sp>
        <p:nvSpPr>
          <p:cNvPr id="102403" name="Rectangle 3"/>
          <p:cNvSpPr>
            <a:spLocks noGrp="1" noChangeArrowheads="1"/>
          </p:cNvSpPr>
          <p:nvPr>
            <p:ph type="body" idx="1"/>
          </p:nvPr>
        </p:nvSpPr>
        <p:spPr>
          <a:xfrm>
            <a:off x="457200" y="1401763"/>
            <a:ext cx="8229600" cy="4525962"/>
          </a:xfrm>
        </p:spPr>
        <p:txBody>
          <a:bodyPr>
            <a:normAutofit/>
          </a:bodyPr>
          <a:lstStyle/>
          <a:p>
            <a:pPr>
              <a:defRPr/>
            </a:pPr>
            <a:r>
              <a:rPr lang="en-US" sz="2000" dirty="0" smtClean="0">
                <a:latin typeface="+mj-lt"/>
              </a:rPr>
              <a:t>Global analysis of microsatellite repeat variation on the two </a:t>
            </a:r>
            <a:r>
              <a:rPr lang="en-US" sz="2000" dirty="0" err="1" smtClean="0">
                <a:latin typeface="+mj-lt"/>
              </a:rPr>
              <a:t>kindreds</a:t>
            </a:r>
            <a:r>
              <a:rPr lang="en-US" sz="2000" dirty="0" smtClean="0">
                <a:latin typeface="+mj-lt"/>
              </a:rPr>
              <a:t> (father, mother, and daughter) was </a:t>
            </a:r>
            <a:r>
              <a:rPr lang="en-US" sz="2000" dirty="0" smtClean="0">
                <a:latin typeface="+mj-lt"/>
              </a:rPr>
              <a:t>very informative</a:t>
            </a:r>
            <a:r>
              <a:rPr lang="en-US" sz="2000" dirty="0" smtClean="0">
                <a:latin typeface="+mj-lt"/>
              </a:rPr>
              <a:t>.</a:t>
            </a:r>
            <a:endParaRPr lang="en-US" sz="2000" dirty="0" smtClean="0">
              <a:latin typeface="+mj-lt"/>
            </a:endParaRPr>
          </a:p>
          <a:p>
            <a:pPr>
              <a:defRPr/>
            </a:pPr>
            <a:r>
              <a:rPr lang="en-US" sz="2000" dirty="0" smtClean="0">
                <a:latin typeface="+mj-lt"/>
              </a:rPr>
              <a:t>Standard alignment techniques perform poorly in microsatellite regions as a consequence of low coverage as indicated by approximately 79% of the informative loci exhibiting non-</a:t>
            </a:r>
            <a:r>
              <a:rPr lang="en-US" sz="2000" dirty="0" err="1" smtClean="0">
                <a:latin typeface="+mj-lt"/>
              </a:rPr>
              <a:t>Mendelian</a:t>
            </a:r>
            <a:r>
              <a:rPr lang="en-US" sz="2000" dirty="0" smtClean="0">
                <a:latin typeface="+mj-lt"/>
              </a:rPr>
              <a:t> inheritance patterns. </a:t>
            </a:r>
          </a:p>
          <a:p>
            <a:pPr lvl="1">
              <a:defRPr/>
            </a:pPr>
            <a:r>
              <a:rPr lang="en-US" sz="1600" dirty="0" smtClean="0">
                <a:latin typeface="+mj-lt"/>
              </a:rPr>
              <a:t>Consensus assemblies are unreliable because the effective sequence depth at microsatellites is low, and because of some ‘algorithm’ errors (actually </a:t>
            </a:r>
            <a:r>
              <a:rPr lang="en-US" sz="1600" dirty="0" smtClean="0">
                <a:latin typeface="+mj-lt"/>
              </a:rPr>
              <a:t>bad assumptions and </a:t>
            </a:r>
            <a:r>
              <a:rPr lang="en-US" sz="1600" dirty="0" smtClean="0">
                <a:latin typeface="+mj-lt"/>
              </a:rPr>
              <a:t>choices to solving </a:t>
            </a:r>
            <a:r>
              <a:rPr lang="en-US" sz="1600" dirty="0" smtClean="0">
                <a:latin typeface="+mj-lt"/>
              </a:rPr>
              <a:t>problems by programmers that do not know genetics).</a:t>
            </a:r>
            <a:endParaRPr lang="en-US" sz="1600" dirty="0" smtClean="0">
              <a:latin typeface="+mj-lt"/>
            </a:endParaRPr>
          </a:p>
          <a:p>
            <a:pPr>
              <a:defRPr/>
            </a:pPr>
            <a:r>
              <a:rPr lang="en-US" sz="2000" dirty="0" smtClean="0">
                <a:latin typeface="+mj-lt"/>
              </a:rPr>
              <a:t>We used a more stringent approach, in which robust </a:t>
            </a:r>
            <a:r>
              <a:rPr lang="en-US" sz="2000" dirty="0" err="1" smtClean="0">
                <a:latin typeface="+mj-lt"/>
              </a:rPr>
              <a:t>allelotypes</a:t>
            </a:r>
            <a:r>
              <a:rPr lang="en-US" sz="2000" dirty="0" smtClean="0">
                <a:latin typeface="+mj-lt"/>
              </a:rPr>
              <a:t> were computed only for those loci that had complete reads that spanned the repeat region.  This resulted in 376,685 high reliability loci with 94.4% of the 1,095 informative repeats conforming to traditional inheritance. </a:t>
            </a:r>
          </a:p>
          <a:p>
            <a:pPr>
              <a:buNone/>
              <a:defRPr/>
            </a:pPr>
            <a:endParaRPr lang="en-US" sz="2000" dirty="0" smtClean="0">
              <a:latin typeface="+mj-lt"/>
            </a:endParaRPr>
          </a:p>
        </p:txBody>
      </p:sp>
    </p:spTree>
    <p:extLst>
      <p:ext uri="{BB962C8B-B14F-4D97-AF65-F5344CB8AC3E}">
        <p14:creationId xmlns:p14="http://schemas.microsoft.com/office/powerpoint/2010/main" xmlns="" val="4252885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V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ips template">
  <a:themeElements>
    <a:clrScheme name="skip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kips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kip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kip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kip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kip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kip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kip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kip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3052</TotalTime>
  <Words>1416</Words>
  <Application>Microsoft Office PowerPoint</Application>
  <PresentationFormat>On-screen Show (4:3)</PresentationFormat>
  <Paragraphs>166</Paragraphs>
  <Slides>17</Slides>
  <Notes>12</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VBI</vt:lpstr>
      <vt:lpstr>skips template</vt:lpstr>
      <vt:lpstr>1_Office Theme</vt:lpstr>
      <vt:lpstr> </vt:lpstr>
      <vt:lpstr>Virginia Bioinformatics Institute at Virginia Tech </vt:lpstr>
      <vt:lpstr>HPC for the Life and Medical Sciences is fundamentally different from that required for other disciplines</vt:lpstr>
      <vt:lpstr>The 1000 Genomes Project data is illustrative of where genomics is going, and the challenges to getting there</vt:lpstr>
      <vt:lpstr>What are Microsatellites?</vt:lpstr>
      <vt:lpstr>Analysis of the human genome has focused on changes at single DNA bases, SNPs.   There is a large discrepancy between the know heritability of disease and the genetic component that can be explained by SNPs.    So, the other variable genomic component, repeated DNA, may account for the missing genetic disease component. Microsatellites are understudied despite playing a role in a number of diseases: Machado-Joseph (CAG repeat), Haw River Syndrome (CAG), Huntington’s Disease (CAG), some forms of Fragile-X Syndrome (CGG), Friedreich’s Ataxia (GAA), Myotonic Dystrophy (CAG), and virtually all cancers, to name a few….  ….because they are difficult to measure, and could not be measured en masse until we developed techniques to do so….</vt:lpstr>
      <vt:lpstr>Cancer (tumor and germline) has a unique Microsatellite signature defined by 9 core motifs</vt:lpstr>
      <vt:lpstr>Slide 8</vt:lpstr>
      <vt:lpstr>First findings from the analysis of microsatellites in the genomes sequenced by the 1,000 Genomes Project</vt:lpstr>
      <vt:lpstr>Only reads that span a microsatellite can be used to reliably call the allelotype</vt:lpstr>
      <vt:lpstr>We have established a pipeline for the 1000 Genome Project and TCGA data</vt:lpstr>
      <vt:lpstr>Computed microsatellite variation relative to the human reference genome shows a small amount of variation </vt:lpstr>
      <vt:lpstr>We were able to call changes that are diagnostic of disease in high impact regions of the genome (exons).</vt:lpstr>
      <vt:lpstr>1,000 Genomes Project Pilot 3 data is ripe with repeat variation discoveries</vt:lpstr>
      <vt:lpstr>Variations at exonic microsatellite loci have high potential for impact </vt:lpstr>
      <vt:lpstr>Where from here?</vt:lpstr>
      <vt:lpstr>And what is next?</vt:lpstr>
    </vt:vector>
  </TitlesOfParts>
  <Company>VBI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Alesha Johnson</dc:creator>
  <cp:lastModifiedBy>garner</cp:lastModifiedBy>
  <cp:revision>107</cp:revision>
  <dcterms:created xsi:type="dcterms:W3CDTF">2011-04-06T13:11:42Z</dcterms:created>
  <dcterms:modified xsi:type="dcterms:W3CDTF">2011-09-07T16:31:19Z</dcterms:modified>
</cp:coreProperties>
</file>